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02" r:id="rId1"/>
  </p:sldMasterIdLst>
  <p:notesMasterIdLst>
    <p:notesMasterId r:id="rId38"/>
  </p:notesMasterIdLst>
  <p:sldIdLst>
    <p:sldId id="256" r:id="rId2"/>
    <p:sldId id="286" r:id="rId3"/>
    <p:sldId id="285" r:id="rId4"/>
    <p:sldId id="271" r:id="rId5"/>
    <p:sldId id="273" r:id="rId6"/>
    <p:sldId id="306" r:id="rId7"/>
    <p:sldId id="307" r:id="rId8"/>
    <p:sldId id="260" r:id="rId9"/>
    <p:sldId id="272" r:id="rId10"/>
    <p:sldId id="261" r:id="rId11"/>
    <p:sldId id="262" r:id="rId12"/>
    <p:sldId id="281" r:id="rId13"/>
    <p:sldId id="264" r:id="rId14"/>
    <p:sldId id="301" r:id="rId15"/>
    <p:sldId id="308" r:id="rId16"/>
    <p:sldId id="302" r:id="rId17"/>
    <p:sldId id="309" r:id="rId18"/>
    <p:sldId id="310" r:id="rId19"/>
    <p:sldId id="305" r:id="rId20"/>
    <p:sldId id="315" r:id="rId21"/>
    <p:sldId id="282" r:id="rId22"/>
    <p:sldId id="283" r:id="rId23"/>
    <p:sldId id="284" r:id="rId24"/>
    <p:sldId id="313" r:id="rId25"/>
    <p:sldId id="287" r:id="rId26"/>
    <p:sldId id="314" r:id="rId27"/>
    <p:sldId id="289" r:id="rId28"/>
    <p:sldId id="311" r:id="rId29"/>
    <p:sldId id="312" r:id="rId30"/>
    <p:sldId id="293" r:id="rId31"/>
    <p:sldId id="294" r:id="rId32"/>
    <p:sldId id="268" r:id="rId33"/>
    <p:sldId id="297" r:id="rId34"/>
    <p:sldId id="295" r:id="rId35"/>
    <p:sldId id="298" r:id="rId36"/>
    <p:sldId id="300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890" autoAdjust="0"/>
    <p:restoredTop sz="95332" autoAdjust="0"/>
  </p:normalViewPr>
  <p:slideViewPr>
    <p:cSldViewPr snapToGrid="0" showGuides="1">
      <p:cViewPr varScale="1">
        <p:scale>
          <a:sx n="84" d="100"/>
          <a:sy n="84" d="100"/>
        </p:scale>
        <p:origin x="586" y="114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5E8D72-3A13-45F8-9471-7EA9C20DF116}" type="datetimeFigureOut">
              <a:rPr lang="en-US" smtClean="0"/>
              <a:t>5/17/2021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2F544C-8FD9-45B9-88B0-38C27BF728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6759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E0EE30-6921-44B5-8ECD-4D6E45DD415E}" type="datetime1">
              <a:rPr lang="en-US" smtClean="0"/>
              <a:t>5/17/2021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F50E7-2D39-416C-93BC-4C8F787DF8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3003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38E18-9727-46D0-96F6-9BAD11D8D223}" type="datetime1">
              <a:rPr lang="en-US" smtClean="0"/>
              <a:t>5/17/2021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F50E7-2D39-416C-93BC-4C8F787DF83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127322" y="6399311"/>
            <a:ext cx="24897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SCIM407 : Industrial Project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5954281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F3CED-50FA-4241-834C-55E1C5FF0962}" type="datetime1">
              <a:rPr lang="en-US" smtClean="0"/>
              <a:t>5/17/2021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F50E7-2D39-416C-93BC-4C8F787DF83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127322" y="6399311"/>
            <a:ext cx="24897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SCIM407 : Industrial Project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5804559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A1982-6DAB-4DFD-9FC5-007C67E44147}" type="datetime1">
              <a:rPr lang="en-US" smtClean="0"/>
              <a:t>5/17/2021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F50E7-2D39-416C-93BC-4C8F787DF838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127322" y="6399311"/>
            <a:ext cx="24897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SCIM407 : Industrial Project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3775617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5E77C-6AF6-4FCC-835F-88DF629DD85C}" type="datetime1">
              <a:rPr lang="en-US" smtClean="0"/>
              <a:t>5/17/2021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F50E7-2D39-416C-93BC-4C8F787DF83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/>
          <p:cNvSpPr txBox="1"/>
          <p:nvPr userDrawn="1"/>
        </p:nvSpPr>
        <p:spPr>
          <a:xfrm>
            <a:off x="127322" y="6399311"/>
            <a:ext cx="24897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SCIM407 : Industrial Project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0799685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B98EC2-CCAA-43C7-AB65-EF9C30A85A50}" type="datetime1">
              <a:rPr lang="en-US" smtClean="0"/>
              <a:t>5/17/2021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F50E7-2D39-416C-93BC-4C8F787DF838}" type="slidenum">
              <a:rPr lang="en-US" smtClean="0"/>
              <a:t>‹#›</a:t>
            </a:fld>
            <a:endParaRPr lang="en-US"/>
          </a:p>
        </p:txBody>
      </p:sp>
      <p:sp>
        <p:nvSpPr>
          <p:cNvPr id="21" name="TextBox 20"/>
          <p:cNvSpPr txBox="1"/>
          <p:nvPr userDrawn="1"/>
        </p:nvSpPr>
        <p:spPr>
          <a:xfrm>
            <a:off x="127322" y="6399311"/>
            <a:ext cx="24897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SCIM407 : Industrial Project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3199743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B58FC-5A77-4F39-8B19-86B76BA6CAE4}" type="datetime1">
              <a:rPr lang="en-US" smtClean="0"/>
              <a:t>5/17/2021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F50E7-2D39-416C-93BC-4C8F787DF838}" type="slidenum">
              <a:rPr lang="en-US" smtClean="0"/>
              <a:t>‹#›</a:t>
            </a:fld>
            <a:endParaRPr lang="en-US"/>
          </a:p>
        </p:txBody>
      </p:sp>
      <p:sp>
        <p:nvSpPr>
          <p:cNvPr id="18" name="TextBox 17"/>
          <p:cNvSpPr txBox="1"/>
          <p:nvPr userDrawn="1"/>
        </p:nvSpPr>
        <p:spPr>
          <a:xfrm>
            <a:off x="127322" y="6399311"/>
            <a:ext cx="24897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SCIM407 : Industrial Project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293029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ADBA5-DE59-43AE-AD41-FBD0F5B758FD}" type="datetime1">
              <a:rPr lang="en-US" smtClean="0"/>
              <a:t>5/17/2021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F50E7-2D39-416C-93BC-4C8F787DF83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/>
          <p:cNvSpPr txBox="1"/>
          <p:nvPr userDrawn="1"/>
        </p:nvSpPr>
        <p:spPr>
          <a:xfrm>
            <a:off x="127322" y="6399311"/>
            <a:ext cx="24897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SCIM407 : Industrial Project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9745499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6BF10-5BFA-44E7-B05F-E1D20AEA5084}" type="datetime1">
              <a:rPr lang="en-US" smtClean="0"/>
              <a:t>5/17/2021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F50E7-2D39-416C-93BC-4C8F787DF83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/>
          <p:cNvSpPr txBox="1"/>
          <p:nvPr userDrawn="1"/>
        </p:nvSpPr>
        <p:spPr>
          <a:xfrm>
            <a:off x="127322" y="6399311"/>
            <a:ext cx="24897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SCIM407 : Industrial Project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7612923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7000D-FA5F-4BC2-B80A-50C10484161F}" type="datetime1">
              <a:rPr lang="en-US" smtClean="0"/>
              <a:t>5/17/2021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F50E7-2D39-416C-93BC-4C8F787DF83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/>
          <p:cNvSpPr txBox="1"/>
          <p:nvPr userDrawn="1"/>
        </p:nvSpPr>
        <p:spPr>
          <a:xfrm>
            <a:off x="127322" y="6399311"/>
            <a:ext cx="24897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SCIM407 : Industrial Project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8854871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5BDF5F-9328-4AF3-B146-39FFA205DFD6}" type="datetime1">
              <a:rPr lang="en-US" smtClean="0"/>
              <a:t>5/17/2021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F50E7-2D39-416C-93BC-4C8F787DF83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/>
          <p:cNvSpPr txBox="1"/>
          <p:nvPr userDrawn="1"/>
        </p:nvSpPr>
        <p:spPr>
          <a:xfrm>
            <a:off x="127322" y="6399311"/>
            <a:ext cx="24897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SCIM407 : Industrial Project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8738377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DCC05-643B-43F8-8849-0D3F8FF8B53F}" type="datetime1">
              <a:rPr lang="en-US" smtClean="0"/>
              <a:t>5/17/2021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F50E7-2D39-416C-93BC-4C8F787DF83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127322" y="6399311"/>
            <a:ext cx="24897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SCIM407 : Industrial Project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6238837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AD1A6C-F475-4421-9619-64410CC68AFF}" type="datetime1">
              <a:rPr lang="en-US" smtClean="0"/>
              <a:t>5/17/2021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F50E7-2D39-416C-93BC-4C8F787DF838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 userDrawn="1"/>
        </p:nvSpPr>
        <p:spPr>
          <a:xfrm>
            <a:off x="127322" y="6399311"/>
            <a:ext cx="24897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SCIM407 : Industrial Project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4118713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FAD696-B2F6-466A-8ECA-08F2E8E3C72D}" type="datetime1">
              <a:rPr lang="en-US" smtClean="0"/>
              <a:t>5/17/2021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F50E7-2D39-416C-93BC-4C8F787DF83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127322" y="6399311"/>
            <a:ext cx="24897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SCIM407 : Industrial Project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7964425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7BAF03-958F-452D-874E-2651BE609BF7}" type="datetime1">
              <a:rPr lang="en-US" smtClean="0"/>
              <a:t>5/17/2021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F50E7-2D39-416C-93BC-4C8F787DF83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127322" y="6399311"/>
            <a:ext cx="24897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SCIM407 : Industrial Project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7828934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20E769-7529-4AE7-B315-43F1C21275B8}" type="datetime1">
              <a:rPr lang="en-US" smtClean="0"/>
              <a:t>5/17/2021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F50E7-2D39-416C-93BC-4C8F787DF83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127322" y="6399311"/>
            <a:ext cx="24897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SCIM407 : Industrial Project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4604656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B7EDE-7B61-4EE9-BF5C-6F999DEEA3E0}" type="datetime1">
              <a:rPr lang="en-US" smtClean="0"/>
              <a:t>5/17/2021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F50E7-2D39-416C-93BC-4C8F787DF83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127322" y="6399311"/>
            <a:ext cx="24897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SCIM407 : Industrial Project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5369477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-222702" y="-2097797"/>
            <a:ext cx="84237" cy="13088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1E8FCCB8-20A1-464A-851A-E861C2081768}" type="datetime1">
              <a:rPr lang="en-US" smtClean="0"/>
              <a:t>5/17/2021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DF50E7-2D39-416C-93BC-4C8F787DF8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06345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  <p:sldLayoutId id="2147483714" r:id="rId12"/>
    <p:sldLayoutId id="2147483715" r:id="rId13"/>
    <p:sldLayoutId id="2147483716" r:id="rId14"/>
    <p:sldLayoutId id="2147483717" r:id="rId15"/>
    <p:sldLayoutId id="2147483718" r:id="rId16"/>
    <p:sldLayoutId id="2147483719" r:id="rId17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Adobe Fan Heiti Std B" panose="020B0700000000000000" pitchFamily="34" charset="-128"/>
          <a:ea typeface="Adobe Fan Heiti Std B" panose="020B0700000000000000" pitchFamily="34" charset="-128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"/>
            <a:ext cx="12192000" cy="2751010"/>
          </a:xfrm>
        </p:spPr>
        <p:txBody>
          <a:bodyPr/>
          <a:lstStyle/>
          <a:p>
            <a:pPr algn="ctr"/>
            <a:r>
              <a:rPr lang="en-US" sz="5400" dirty="0" smtClean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Project: A study of time series process for estimating the product selling</a:t>
            </a:r>
            <a:endParaRPr lang="en-US" sz="5400" dirty="0">
              <a:latin typeface="Adobe Fan Heiti Std B" panose="020B0700000000000000" pitchFamily="34" charset="-128"/>
              <a:ea typeface="Adobe Fan Heiti Std B" panose="020B0700000000000000" pitchFamily="34" charset="-128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err="1" smtClean="0"/>
              <a:t>PresentED</a:t>
            </a:r>
            <a:r>
              <a:rPr lang="en-US" dirty="0" smtClean="0"/>
              <a:t> by</a:t>
            </a:r>
          </a:p>
          <a:p>
            <a:endParaRPr lang="en-US" dirty="0"/>
          </a:p>
          <a:p>
            <a:r>
              <a:rPr lang="en-US" dirty="0" err="1" smtClean="0"/>
              <a:t>Thanapol</a:t>
            </a:r>
            <a:r>
              <a:rPr lang="en-US" dirty="0" smtClean="0"/>
              <a:t> </a:t>
            </a:r>
            <a:r>
              <a:rPr lang="en-US" dirty="0" err="1" smtClean="0"/>
              <a:t>Punjarojanakul</a:t>
            </a:r>
            <a:r>
              <a:rPr lang="en-US" dirty="0" smtClean="0"/>
              <a:t> 6005700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7105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Preparing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1" y="1385407"/>
            <a:ext cx="8946541" cy="84573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Link the quantity sales data to </a:t>
            </a:r>
            <a:r>
              <a:rPr lang="en-US" dirty="0"/>
              <a:t>the ‘calendar.csv’ </a:t>
            </a:r>
            <a:r>
              <a:rPr lang="en-US" dirty="0" smtClean="0"/>
              <a:t>to show the day that of the dates.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27" t="34423" r="10000" b="8526"/>
          <a:stretch/>
        </p:blipFill>
        <p:spPr>
          <a:xfrm>
            <a:off x="1522956" y="2062780"/>
            <a:ext cx="8831549" cy="3867912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1465459" y="6140224"/>
            <a:ext cx="8946541" cy="8457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(Raw data Calendar)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 marL="0" indent="0">
              <a:buFont typeface="Wingdings 3" charset="2"/>
              <a:buNone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F50E7-2D39-416C-93BC-4C8F787DF83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501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Preparing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3309" y="1445592"/>
            <a:ext cx="3203512" cy="4195481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After merge data we will gain the data of quantity item sales and the dates in the same file.</a:t>
            </a:r>
            <a:endParaRPr lang="en-US" dirty="0"/>
          </a:p>
        </p:txBody>
      </p:sp>
      <p:pic>
        <p:nvPicPr>
          <p:cNvPr id="5" name="Content Placeholder 4"/>
          <p:cNvPicPr>
            <a:picLocks/>
          </p:cNvPicPr>
          <p:nvPr/>
        </p:nvPicPr>
        <p:blipFill rotWithShape="1">
          <a:blip r:embed="rId2"/>
          <a:srcRect l="16923" t="32137" r="67436" b="15897"/>
          <a:stretch/>
        </p:blipFill>
        <p:spPr bwMode="auto">
          <a:xfrm>
            <a:off x="6127695" y="1037654"/>
            <a:ext cx="2245089" cy="419576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4809458" y="596724"/>
            <a:ext cx="4881562" cy="56211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 smtClean="0"/>
              <a:t>(</a:t>
            </a:r>
            <a:r>
              <a:rPr lang="en-US" dirty="0" err="1" smtClean="0"/>
              <a:t>DataFrame</a:t>
            </a:r>
            <a:r>
              <a:rPr lang="en-US" dirty="0" smtClean="0"/>
              <a:t> </a:t>
            </a:r>
            <a:r>
              <a:rPr lang="en-US" dirty="0"/>
              <a:t>after merge)</a:t>
            </a:r>
          </a:p>
          <a:p>
            <a:pPr algn="ct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F50E7-2D39-416C-93BC-4C8F787DF83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364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Preparing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1" y="1349544"/>
            <a:ext cx="8946541" cy="4195481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Change the column ‘Date’ in to timestamps 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6518" t="61359" r="29043" b="30931"/>
          <a:stretch/>
        </p:blipFill>
        <p:spPr>
          <a:xfrm>
            <a:off x="1118118" y="3050732"/>
            <a:ext cx="9955764" cy="79310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027966" y="4006334"/>
            <a:ext cx="4136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(Make Date in to Timestamps data)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F50E7-2D39-416C-93BC-4C8F787DF83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357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806174"/>
            <a:ext cx="12191999" cy="1400530"/>
          </a:xfrm>
        </p:spPr>
        <p:txBody>
          <a:bodyPr/>
          <a:lstStyle/>
          <a:p>
            <a:pPr algn="ctr"/>
            <a:r>
              <a:rPr lang="en-US" sz="5400" dirty="0" smtClean="0"/>
              <a:t>AR(Auto Regressive) Model</a:t>
            </a:r>
            <a:endParaRPr lang="en-US" sz="54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F50E7-2D39-416C-93BC-4C8F787DF83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27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269357" y="295729"/>
                <a:ext cx="9653286" cy="5306418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sz="1600" b="1" dirty="0" smtClean="0"/>
                  <a:t>AR</a:t>
                </a:r>
                <a:r>
                  <a:rPr lang="th-TH" sz="1600" b="1" dirty="0"/>
                  <a:t>(</a:t>
                </a:r>
                <a:r>
                  <a:rPr lang="en-US" sz="1600" b="1" dirty="0"/>
                  <a:t>1</a:t>
                </a:r>
                <a:r>
                  <a:rPr lang="th-TH" sz="1600" b="1" dirty="0"/>
                  <a:t>)</a:t>
                </a:r>
                <a:r>
                  <a:rPr lang="en-US" sz="1600" b="1" dirty="0"/>
                  <a:t> or first order AR Model be like</a:t>
                </a:r>
                <a:r>
                  <a:rPr lang="th-TH" sz="1600" b="1" dirty="0"/>
                  <a:t>: </a:t>
                </a:r>
                <a:endParaRPr lang="en-US" sz="16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h-TH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th-TH" b="1" i="1"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th-TH" b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th-TH" b="1" i="1">
                          <a:latin typeface="Cambria Math" panose="02040503050406030204" pitchFamily="18" charset="0"/>
                        </a:rPr>
                        <m:t>𝒄</m:t>
                      </m:r>
                      <m:r>
                        <a:rPr lang="th-TH" b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h-TH" b="1">
                              <a:latin typeface="Cambria Math" panose="02040503050406030204" pitchFamily="18" charset="0"/>
                            </a:rPr>
                            <m:t>∅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h-TH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th-TH" b="1" i="1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th-TH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th-TH" b="1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h-TH" b="1">
                              <a:latin typeface="Cambria Math" panose="02040503050406030204" pitchFamily="18" charset="0"/>
                            </a:rPr>
                            <m:t>∈</m:t>
                          </m:r>
                        </m:e>
                        <m:sub>
                          <m:r>
                            <a:rPr lang="th-TH" b="1" i="1"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</m:oMath>
                  </m:oMathPara>
                </a14:m>
                <a:endParaRPr lang="en-US" sz="1100" b="1" dirty="0" smtClean="0"/>
              </a:p>
              <a:p>
                <a:pPr marL="0" indent="0">
                  <a:buNone/>
                </a:pPr>
                <a:endParaRPr lang="en-US" sz="1100" dirty="0" smtClean="0"/>
              </a:p>
              <a:p>
                <a:pPr marL="0" indent="0">
                  <a:buNone/>
                </a:pPr>
                <a:endParaRPr lang="en-US" sz="1100" dirty="0"/>
              </a:p>
              <a:p>
                <a:pPr marL="0" indent="0">
                  <a:buNone/>
                </a:pPr>
                <a:r>
                  <a:rPr lang="en-US" sz="1100" b="1" dirty="0"/>
                  <a:t>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h-TH" sz="1400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th-TH" sz="1400" b="1" i="1"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  <m:r>
                      <a:rPr lang="th-TH" sz="1400" b="1">
                        <a:latin typeface="Cambria Math" panose="02040503050406030204" pitchFamily="18" charset="0"/>
                      </a:rPr>
                      <m:t>=</m:t>
                    </m:r>
                    <m:r>
                      <a:rPr lang="th-TH" sz="1400" b="1" i="1">
                        <a:latin typeface="Cambria Math" panose="02040503050406030204" pitchFamily="18" charset="0"/>
                      </a:rPr>
                      <m:t>𝑻𝒉𝒆</m:t>
                    </m:r>
                    <m:r>
                      <a:rPr lang="th-TH" sz="1400" b="1">
                        <a:latin typeface="Cambria Math" panose="02040503050406030204" pitchFamily="18" charset="0"/>
                      </a:rPr>
                      <m:t> </m:t>
                    </m:r>
                    <m:r>
                      <a:rPr lang="th-TH" sz="1400" b="1" i="1">
                        <a:latin typeface="Cambria Math" panose="02040503050406030204" pitchFamily="18" charset="0"/>
                      </a:rPr>
                      <m:t>𝒗𝒂𝒍𝒖𝒆</m:t>
                    </m:r>
                    <m:r>
                      <a:rPr lang="th-TH" sz="1400" b="1">
                        <a:latin typeface="Cambria Math" panose="02040503050406030204" pitchFamily="18" charset="0"/>
                      </a:rPr>
                      <m:t> </m:t>
                    </m:r>
                    <m:r>
                      <a:rPr lang="th-TH" sz="1400" b="1" i="1">
                        <a:latin typeface="Cambria Math" panose="02040503050406030204" pitchFamily="18" charset="0"/>
                      </a:rPr>
                      <m:t>𝒐𝒇</m:t>
                    </m:r>
                    <m:r>
                      <a:rPr lang="th-TH" sz="1400" b="1">
                        <a:latin typeface="Cambria Math" panose="02040503050406030204" pitchFamily="18" charset="0"/>
                      </a:rPr>
                      <m:t> </m:t>
                    </m:r>
                    <m:r>
                      <a:rPr lang="th-TH" sz="1400" b="1" i="1">
                        <a:latin typeface="Cambria Math" panose="02040503050406030204" pitchFamily="18" charset="0"/>
                      </a:rPr>
                      <m:t>𝒕𝒊𝒎𝒆</m:t>
                    </m:r>
                    <m:r>
                      <a:rPr lang="th-TH" sz="1400" b="1">
                        <a:latin typeface="Cambria Math" panose="02040503050406030204" pitchFamily="18" charset="0"/>
                      </a:rPr>
                      <m:t> </m:t>
                    </m:r>
                    <m:r>
                      <a:rPr lang="th-TH" sz="1400" b="1" i="1">
                        <a:latin typeface="Cambria Math" panose="02040503050406030204" pitchFamily="18" charset="0"/>
                      </a:rPr>
                      <m:t>𝒔𝒆𝒓𝒊𝒆𝒔</m:t>
                    </m:r>
                    <m:r>
                      <a:rPr lang="th-TH" sz="1400" b="1">
                        <a:latin typeface="Cambria Math" panose="02040503050406030204" pitchFamily="18" charset="0"/>
                      </a:rPr>
                      <m:t> </m:t>
                    </m:r>
                    <m:r>
                      <a:rPr lang="th-TH" sz="1400" b="1" i="1">
                        <a:latin typeface="Cambria Math" panose="02040503050406030204" pitchFamily="18" charset="0"/>
                      </a:rPr>
                      <m:t>𝒂𝒕</m:t>
                    </m:r>
                    <m:r>
                      <a:rPr lang="th-TH" sz="1400" b="1">
                        <a:latin typeface="Cambria Math" panose="02040503050406030204" pitchFamily="18" charset="0"/>
                      </a:rPr>
                      <m:t> </m:t>
                    </m:r>
                    <m:r>
                      <a:rPr lang="th-TH" sz="1400" b="1" i="1">
                        <a:latin typeface="Cambria Math" panose="02040503050406030204" pitchFamily="18" charset="0"/>
                      </a:rPr>
                      <m:t>𝒕𝒊𝒎𝒆</m:t>
                    </m:r>
                    <m:r>
                      <a:rPr lang="th-TH" sz="1400" b="1">
                        <a:latin typeface="Cambria Math" panose="02040503050406030204" pitchFamily="18" charset="0"/>
                      </a:rPr>
                      <m:t> </m:t>
                    </m:r>
                    <m:r>
                      <a:rPr lang="th-TH" sz="1400" b="1" i="1">
                        <a:latin typeface="Cambria Math" panose="02040503050406030204" pitchFamily="18" charset="0"/>
                      </a:rPr>
                      <m:t>𝒕</m:t>
                    </m:r>
                  </m:oMath>
                </a14:m>
                <a:endParaRPr lang="en-US" sz="1400" b="1" i="1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h-TH" sz="1400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14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th-TH" sz="1400" b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th-TH" sz="1400" b="1" i="1">
                          <a:latin typeface="Cambria Math" panose="02040503050406030204" pitchFamily="18" charset="0"/>
                        </a:rPr>
                        <m:t>𝒕𝒉𝒆</m:t>
                      </m:r>
                      <m:r>
                        <a:rPr lang="th-TH" sz="1400" b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th-TH" sz="1400" b="1" i="1">
                          <a:latin typeface="Cambria Math" panose="02040503050406030204" pitchFamily="18" charset="0"/>
                        </a:rPr>
                        <m:t>𝒂𝒖𝒕𝒐𝒓𝒆𝒈𝒓𝒆𝒔𝒔𝒊𝒗𝒆</m:t>
                      </m:r>
                      <m:r>
                        <a:rPr lang="th-TH" sz="1400" b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th-TH" sz="1400" b="1" i="1">
                          <a:latin typeface="Cambria Math" panose="02040503050406030204" pitchFamily="18" charset="0"/>
                        </a:rPr>
                        <m:t>𝒄𝒐𝒆𝒇𝒇𝒊𝒄𝒊𝒆𝒏𝒕</m:t>
                      </m:r>
                      <m:r>
                        <a:rPr lang="th-TH" sz="1400" b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th-TH" sz="1400" b="1" i="1">
                          <a:latin typeface="Cambria Math" panose="02040503050406030204" pitchFamily="18" charset="0"/>
                        </a:rPr>
                        <m:t>𝒂𝒕</m:t>
                      </m:r>
                      <m:r>
                        <a:rPr lang="th-TH" sz="1400" b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th-TH" sz="1400" b="1" i="1">
                          <a:latin typeface="Cambria Math" panose="02040503050406030204" pitchFamily="18" charset="0"/>
                        </a:rPr>
                        <m:t>𝒍𝒂𝒈</m:t>
                      </m:r>
                      <m:r>
                        <a:rPr lang="th-TH" sz="1400" b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th-TH" sz="1400" b="1" i="1">
                          <a:latin typeface="Cambria Math" panose="02040503050406030204" pitchFamily="18" charset="0"/>
                        </a:rPr>
                        <m:t>𝒐𝒏𝒆</m:t>
                      </m:r>
                    </m:oMath>
                  </m:oMathPara>
                </a14:m>
                <a:endParaRPr lang="en-US" sz="1400" b="1" dirty="0" smtClean="0"/>
              </a:p>
              <a:p>
                <a:pPr marL="0" indent="0">
                  <a:buNone/>
                </a:pPr>
                <a:r>
                  <a:rPr lang="th-TH" sz="1400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h-TH" sz="1400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th-TH" sz="1400" b="1" i="1"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th-TH" sz="1400" b="1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400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th-TH" sz="1400" b="1">
                        <a:latin typeface="Cambria Math" panose="02040503050406030204" pitchFamily="18" charset="0"/>
                      </a:rPr>
                      <m:t>=</m:t>
                    </m:r>
                    <m:r>
                      <a:rPr lang="th-TH" sz="1400" b="1" i="1">
                        <a:latin typeface="Cambria Math" panose="02040503050406030204" pitchFamily="18" charset="0"/>
                      </a:rPr>
                      <m:t>𝑻𝒉𝒆</m:t>
                    </m:r>
                    <m:r>
                      <a:rPr lang="th-TH" sz="1400" b="1">
                        <a:latin typeface="Cambria Math" panose="02040503050406030204" pitchFamily="18" charset="0"/>
                      </a:rPr>
                      <m:t> </m:t>
                    </m:r>
                    <m:r>
                      <a:rPr lang="th-TH" sz="1400" b="1" i="1">
                        <a:latin typeface="Cambria Math" panose="02040503050406030204" pitchFamily="18" charset="0"/>
                      </a:rPr>
                      <m:t>𝒗𝒂𝒍𝒖𝒆</m:t>
                    </m:r>
                    <m:r>
                      <a:rPr lang="th-TH" sz="1400" b="1">
                        <a:latin typeface="Cambria Math" panose="02040503050406030204" pitchFamily="18" charset="0"/>
                      </a:rPr>
                      <m:t> </m:t>
                    </m:r>
                    <m:r>
                      <a:rPr lang="th-TH" sz="1400" b="1" i="1">
                        <a:latin typeface="Cambria Math" panose="02040503050406030204" pitchFamily="18" charset="0"/>
                      </a:rPr>
                      <m:t>𝒐𝒇</m:t>
                    </m:r>
                    <m:r>
                      <a:rPr lang="th-TH" sz="1400" b="1">
                        <a:latin typeface="Cambria Math" panose="02040503050406030204" pitchFamily="18" charset="0"/>
                      </a:rPr>
                      <m:t> </m:t>
                    </m:r>
                    <m:r>
                      <a:rPr lang="th-TH" sz="1400" b="1" i="1">
                        <a:latin typeface="Cambria Math" panose="02040503050406030204" pitchFamily="18" charset="0"/>
                      </a:rPr>
                      <m:t>𝒕𝒊𝒎𝒆</m:t>
                    </m:r>
                    <m:r>
                      <a:rPr lang="th-TH" sz="1400" b="1">
                        <a:latin typeface="Cambria Math" panose="02040503050406030204" pitchFamily="18" charset="0"/>
                      </a:rPr>
                      <m:t> </m:t>
                    </m:r>
                    <m:r>
                      <a:rPr lang="th-TH" sz="1400" b="1" i="1">
                        <a:latin typeface="Cambria Math" panose="02040503050406030204" pitchFamily="18" charset="0"/>
                      </a:rPr>
                      <m:t>𝒔𝒆𝒓𝒊𝒆𝒔</m:t>
                    </m:r>
                    <m:r>
                      <a:rPr lang="th-TH" sz="1400" b="1">
                        <a:latin typeface="Cambria Math" panose="02040503050406030204" pitchFamily="18" charset="0"/>
                      </a:rPr>
                      <m:t> </m:t>
                    </m:r>
                    <m:r>
                      <a:rPr lang="th-TH" sz="1400" b="1" i="1">
                        <a:latin typeface="Cambria Math" panose="02040503050406030204" pitchFamily="18" charset="0"/>
                      </a:rPr>
                      <m:t>𝒂𝒕</m:t>
                    </m:r>
                    <m:r>
                      <a:rPr lang="th-TH" sz="1400" b="1">
                        <a:latin typeface="Cambria Math" panose="02040503050406030204" pitchFamily="18" charset="0"/>
                      </a:rPr>
                      <m:t> </m:t>
                    </m:r>
                    <m:r>
                      <a:rPr lang="th-TH" sz="1400" b="1" i="1">
                        <a:latin typeface="Cambria Math" panose="02040503050406030204" pitchFamily="18" charset="0"/>
                      </a:rPr>
                      <m:t>𝒑𝒓𝒆𝒗𝒊𝒐𝒖𝒔</m:t>
                    </m:r>
                    <m:r>
                      <a:rPr lang="th-TH" sz="1400" b="1">
                        <a:latin typeface="Cambria Math" panose="02040503050406030204" pitchFamily="18" charset="0"/>
                      </a:rPr>
                      <m:t> </m:t>
                    </m:r>
                    <m:r>
                      <a:rPr lang="th-TH" sz="1400" b="1" i="1">
                        <a:latin typeface="Cambria Math" panose="02040503050406030204" pitchFamily="18" charset="0"/>
                      </a:rPr>
                      <m:t>𝒔𝒕𝒆𝒑</m:t>
                    </m:r>
                  </m:oMath>
                </a14:m>
                <a:endParaRPr lang="en-US" sz="1400" dirty="0" smtClean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h-TH" sz="1400" b="1">
                            <a:latin typeface="Cambria Math" panose="02040503050406030204" pitchFamily="18" charset="0"/>
                          </a:rPr>
                          <m:t>∈</m:t>
                        </m:r>
                      </m:e>
                      <m:sub>
                        <m:r>
                          <a:rPr lang="th-TH" sz="1400" b="1" i="1"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  <m:r>
                      <a:rPr lang="th-TH" sz="1400" b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th-TH" sz="1400" b="1" dirty="0"/>
                  <a:t> = </a:t>
                </a:r>
                <a:r>
                  <a:rPr lang="en-US" sz="1400" b="1" dirty="0"/>
                  <a:t>shock term, the shock term is white noise</a:t>
                </a:r>
                <a:r>
                  <a:rPr lang="th-TH" sz="1400" b="1" dirty="0"/>
                  <a:t>(</a:t>
                </a:r>
                <a:r>
                  <a:rPr lang="en-US" sz="1400" b="1" dirty="0"/>
                  <a:t>time series that show no autocorrelation</a:t>
                </a:r>
                <a:r>
                  <a:rPr lang="th-TH" sz="1400" b="1" dirty="0"/>
                  <a:t>)</a:t>
                </a:r>
                <a:r>
                  <a:rPr lang="en-US" sz="1400" b="1" dirty="0"/>
                  <a:t>, meaning each shock is random not related to the other shocks in the series</a:t>
                </a:r>
                <a:r>
                  <a:rPr lang="th-TH" sz="1400" b="1" dirty="0"/>
                  <a:t>.</a:t>
                </a:r>
                <a:endParaRPr lang="en-US" sz="1400" dirty="0"/>
              </a:p>
              <a:p>
                <a:pPr marL="0" indent="0">
                  <a:buNone/>
                </a:pPr>
                <a:r>
                  <a:rPr lang="en-US" sz="1400" b="1" dirty="0"/>
                  <a:t>C </a:t>
                </a:r>
                <a:r>
                  <a:rPr lang="th-TH" sz="1400" b="1" dirty="0"/>
                  <a:t>= </a:t>
                </a:r>
                <a:r>
                  <a:rPr lang="en-US" sz="1400" b="1" dirty="0"/>
                  <a:t>constant</a:t>
                </a:r>
                <a:endParaRPr lang="en-US" sz="1400" dirty="0"/>
              </a:p>
              <a:p>
                <a:pPr marL="0" indent="0">
                  <a:buNone/>
                </a:pPr>
                <a:r>
                  <a:rPr lang="en-US" sz="1400" b="1" dirty="0"/>
                  <a:t> </a:t>
                </a:r>
                <a:endParaRPr lang="en-US" sz="1400" dirty="0"/>
              </a:p>
              <a:p>
                <a:pPr marL="0" indent="0">
                  <a:buNone/>
                </a:pPr>
                <a:r>
                  <a:rPr lang="en-US" sz="1400" b="1" dirty="0" smtClean="0"/>
                  <a:t>For </a:t>
                </a:r>
                <a:r>
                  <a:rPr lang="en-US" sz="1400" b="1" dirty="0"/>
                  <a:t>an AR</a:t>
                </a:r>
                <a:r>
                  <a:rPr lang="th-TH" sz="1400" b="1" dirty="0"/>
                  <a:t>(</a:t>
                </a:r>
                <a:r>
                  <a:rPr lang="en-US" sz="1400" b="1" dirty="0"/>
                  <a:t>1</a:t>
                </a:r>
                <a:r>
                  <a:rPr lang="th-TH" sz="1400" b="1" dirty="0"/>
                  <a:t>) </a:t>
                </a:r>
                <a:r>
                  <a:rPr lang="en-US" sz="1400" b="1" dirty="0"/>
                  <a:t>model</a:t>
                </a:r>
                <a:r>
                  <a:rPr lang="th-TH" sz="1400" b="1" dirty="0"/>
                  <a:t>:</a:t>
                </a:r>
                <a:endParaRPr lang="en-US" sz="1400" dirty="0"/>
              </a:p>
              <a:p>
                <a:pPr marL="0" indent="0">
                  <a:buNone/>
                </a:pPr>
                <a:r>
                  <a:rPr lang="en-US" sz="1400" b="1" dirty="0"/>
                  <a:t>	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h-TH" sz="1400" b="1">
                            <a:latin typeface="Cambria Math" panose="02040503050406030204" pitchFamily="18" charset="0"/>
                          </a:rPr>
                          <m:t>∅</m:t>
                        </m:r>
                      </m:e>
                      <m:sub>
                        <m:r>
                          <a:rPr lang="en-US" sz="1400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th-TH" sz="1400" b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400" b="1" i="1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sz="1400" b="1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h-TH" sz="1400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th-TH" sz="1400" b="1" i="1"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en-US" sz="1400" b="1" dirty="0"/>
                  <a:t> is equivalent to white noise;</a:t>
                </a:r>
                <a:endParaRPr lang="en-US" sz="1400" dirty="0"/>
              </a:p>
              <a:p>
                <a:pPr marL="0" indent="0">
                  <a:buNone/>
                </a:pPr>
                <a:r>
                  <a:rPr lang="en-US" sz="1400" b="1" dirty="0"/>
                  <a:t>	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h-TH" sz="1400" b="1">
                            <a:latin typeface="Cambria Math" panose="02040503050406030204" pitchFamily="18" charset="0"/>
                          </a:rPr>
                          <m:t>∅</m:t>
                        </m:r>
                      </m:e>
                      <m:sub>
                        <m:r>
                          <a:rPr lang="en-US" sz="1400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th-TH" sz="1400" b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400" b="1" i="1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1400" b="1" dirty="0"/>
                  <a:t> and c </a:t>
                </a:r>
                <a:r>
                  <a:rPr lang="th-TH" sz="1400" b="1" dirty="0"/>
                  <a:t>= </a:t>
                </a:r>
                <a:r>
                  <a:rPr lang="en-US" sz="1400" b="1" dirty="0"/>
                  <a:t>0,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h-TH" sz="1400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th-TH" sz="1400" b="1" i="1"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en-US" sz="1400" b="1" dirty="0"/>
                  <a:t> is equivalent to a random walk</a:t>
                </a:r>
                <a:endParaRPr lang="en-US" sz="1400" dirty="0"/>
              </a:p>
              <a:p>
                <a:pPr marL="0" indent="0">
                  <a:buNone/>
                </a:pPr>
                <a:r>
                  <a:rPr lang="en-US" sz="1400" b="1" dirty="0"/>
                  <a:t>	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h-TH" sz="1400" b="1">
                            <a:latin typeface="Cambria Math" panose="02040503050406030204" pitchFamily="18" charset="0"/>
                          </a:rPr>
                          <m:t>∅</m:t>
                        </m:r>
                      </m:e>
                      <m:sub>
                        <m:r>
                          <a:rPr lang="en-US" sz="1400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th-TH" sz="1400" b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400" b="1" i="1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1400" b="1" dirty="0"/>
                  <a:t> and c </a:t>
                </a:r>
                <a14:m>
                  <m:oMath xmlns:m="http://schemas.openxmlformats.org/officeDocument/2006/math">
                    <m:r>
                      <a:rPr lang="th-TH" sz="1400" b="1">
                        <a:latin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sz="1400" b="1" dirty="0"/>
                  <a:t> 0,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h-TH" sz="1400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th-TH" sz="1400" b="1" i="1"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en-US" sz="1400" b="1" dirty="0"/>
                  <a:t> is equivalent to a random walk with drift;</a:t>
                </a:r>
                <a:endParaRPr lang="en-US" sz="1400" dirty="0"/>
              </a:p>
              <a:p>
                <a:pPr marL="0" indent="0">
                  <a:buNone/>
                </a:pPr>
                <a:r>
                  <a:rPr lang="en-US" sz="1400" b="1" dirty="0"/>
                  <a:t>	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h-TH" sz="1400" b="1">
                            <a:latin typeface="Cambria Math" panose="02040503050406030204" pitchFamily="18" charset="0"/>
                          </a:rPr>
                          <m:t>∅</m:t>
                        </m:r>
                      </m:e>
                      <m:sub>
                        <m:r>
                          <a:rPr lang="en-US" sz="1400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1400" b="1" i="1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1400" b="1" i="1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sz="1400" b="1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h-TH" sz="1400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th-TH" sz="1400" b="1" i="1"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en-US" sz="1400" b="1" dirty="0"/>
                  <a:t> tends to oscillate around the mean</a:t>
                </a:r>
                <a:endParaRPr lang="en-US" sz="1400" dirty="0"/>
              </a:p>
              <a:p>
                <a:pPr marL="0" indent="0">
                  <a:buNone/>
                </a:pPr>
                <a:r>
                  <a:rPr lang="en-US" sz="1400" b="1" dirty="0"/>
                  <a:t> </a:t>
                </a:r>
                <a:endParaRPr lang="en-US" sz="1400" dirty="0"/>
              </a:p>
              <a:p>
                <a:pPr marL="0" indent="0">
                  <a:buNone/>
                </a:pPr>
                <a:r>
                  <a:rPr lang="en-US" sz="1400" b="1" dirty="0"/>
                  <a:t>The coefficient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h-TH" sz="1400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sz="1400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sz="1400" b="1" dirty="0"/>
                  <a:t> is just the slope of the line and the shocks are the residuals to the line</a:t>
                </a:r>
                <a:r>
                  <a:rPr lang="th-TH" sz="1400" b="1" dirty="0"/>
                  <a:t>.</a:t>
                </a:r>
                <a:endParaRPr lang="en-US" sz="1400" dirty="0"/>
              </a:p>
              <a:p>
                <a:pPr marL="0" indent="0">
                  <a:buNone/>
                </a:pPr>
                <a:endParaRPr lang="en-US" sz="11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69357" y="295729"/>
                <a:ext cx="9653286" cy="5306418"/>
              </a:xfrm>
              <a:blipFill>
                <a:blip r:embed="rId2"/>
                <a:stretch>
                  <a:fillRect l="-316" t="-805" b="-94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F50E7-2D39-416C-93BC-4C8F787DF83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288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806174"/>
            <a:ext cx="12191999" cy="1400530"/>
          </a:xfrm>
        </p:spPr>
        <p:txBody>
          <a:bodyPr/>
          <a:lstStyle/>
          <a:p>
            <a:pPr algn="ctr"/>
            <a:r>
              <a:rPr lang="en-US" sz="5400" dirty="0" smtClean="0"/>
              <a:t>MA(Moving Average) Model</a:t>
            </a:r>
            <a:endParaRPr lang="en-US" sz="5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F50E7-2D39-416C-93BC-4C8F787DF83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204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70390" y="295729"/>
                <a:ext cx="12192000" cy="685800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1600" b="1" dirty="0" smtClean="0"/>
                  <a:t>MA</a:t>
                </a:r>
                <a:r>
                  <a:rPr lang="th-TH" sz="1600" b="1" dirty="0"/>
                  <a:t>(</a:t>
                </a:r>
                <a:r>
                  <a:rPr lang="en-US" sz="1600" b="1" dirty="0"/>
                  <a:t>1</a:t>
                </a:r>
                <a:r>
                  <a:rPr lang="th-TH" sz="1600" b="1" dirty="0"/>
                  <a:t>) </a:t>
                </a:r>
                <a:r>
                  <a:rPr lang="en-US" sz="1600" b="1" dirty="0"/>
                  <a:t>model or first order of MA model be like</a:t>
                </a:r>
                <a:r>
                  <a:rPr lang="th-TH" sz="1600" b="1" dirty="0" smtClean="0"/>
                  <a:t>:</a:t>
                </a:r>
                <a:endParaRPr lang="en-US" sz="1600" b="1" dirty="0" smtClean="0"/>
              </a:p>
              <a:p>
                <a:pPr marL="0" indent="0">
                  <a:buNone/>
                </a:pPr>
                <a:endParaRPr lang="en-US" sz="16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h-TH" sz="2800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th-TH" sz="2800" b="1" i="1"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th-TH" sz="2800" b="1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h-TH" sz="2800" b="1" i="1">
                              <a:latin typeface="Cambria Math" panose="02040503050406030204" pitchFamily="18" charset="0"/>
                            </a:rPr>
                            <m:t>𝒄</m:t>
                          </m:r>
                          <m:r>
                            <a:rPr lang="th-TH" sz="2800" b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th-TH" sz="2800" b="1" i="1">
                              <a:latin typeface="Cambria Math" panose="02040503050406030204" pitchFamily="18" charset="0"/>
                            </a:rPr>
                            <m:t>𝒎</m:t>
                          </m:r>
                        </m:e>
                        <m:sub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sSub>
                        <m:sSub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h-TH" sz="2800" b="1">
                              <a:latin typeface="Cambria Math" panose="02040503050406030204" pitchFamily="18" charset="0"/>
                            </a:rPr>
                            <m:t>∈</m:t>
                          </m:r>
                        </m:e>
                        <m:sub>
                          <m:r>
                            <a:rPr lang="th-TH" sz="2800" b="1" i="1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th-TH" sz="2800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th-TH" sz="2800" b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h-TH" sz="2800" b="1">
                              <a:latin typeface="Cambria Math" panose="02040503050406030204" pitchFamily="18" charset="0"/>
                            </a:rPr>
                            <m:t>∈</m:t>
                          </m:r>
                        </m:e>
                        <m:sub>
                          <m:r>
                            <a:rPr lang="th-TH" sz="2800" b="1" i="1"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  <a:p>
                <a:endParaRPr lang="en-US" sz="1600" b="1" i="1" dirty="0" smtClean="0"/>
              </a:p>
              <a:p>
                <a:endParaRPr lang="en-US" sz="1600" b="1" i="1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8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h-TH" sz="1800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th-TH" sz="1800" b="1" i="1"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  <m:r>
                      <a:rPr lang="th-TH" sz="1800" b="1">
                        <a:latin typeface="Cambria Math" panose="02040503050406030204" pitchFamily="18" charset="0"/>
                      </a:rPr>
                      <m:t>=</m:t>
                    </m:r>
                    <m:r>
                      <a:rPr lang="th-TH" sz="1800" b="1" i="1">
                        <a:latin typeface="Cambria Math" panose="02040503050406030204" pitchFamily="18" charset="0"/>
                      </a:rPr>
                      <m:t>𝒕𝒉𝒆</m:t>
                    </m:r>
                    <m:r>
                      <a:rPr lang="th-TH" sz="1800" b="1">
                        <a:latin typeface="Cambria Math" panose="02040503050406030204" pitchFamily="18" charset="0"/>
                      </a:rPr>
                      <m:t> </m:t>
                    </m:r>
                    <m:r>
                      <a:rPr lang="th-TH" sz="1800" b="1" i="1">
                        <a:latin typeface="Cambria Math" panose="02040503050406030204" pitchFamily="18" charset="0"/>
                      </a:rPr>
                      <m:t>𝒗</m:t>
                    </m:r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𝒂</m:t>
                    </m:r>
                    <m:r>
                      <a:rPr lang="th-TH" sz="1800" b="1" i="1">
                        <a:latin typeface="Cambria Math" panose="02040503050406030204" pitchFamily="18" charset="0"/>
                      </a:rPr>
                      <m:t>𝒍𝒖𝒆𝒔</m:t>
                    </m:r>
                    <m:r>
                      <a:rPr lang="th-TH" sz="1800" b="1">
                        <a:latin typeface="Cambria Math" panose="02040503050406030204" pitchFamily="18" charset="0"/>
                      </a:rPr>
                      <m:t> </m:t>
                    </m:r>
                    <m:r>
                      <a:rPr lang="th-TH" sz="1800" b="1" i="1">
                        <a:latin typeface="Cambria Math" panose="02040503050406030204" pitchFamily="18" charset="0"/>
                      </a:rPr>
                      <m:t>𝒐𝒇</m:t>
                    </m:r>
                    <m:r>
                      <a:rPr lang="th-TH" sz="1800" b="1">
                        <a:latin typeface="Cambria Math" panose="02040503050406030204" pitchFamily="18" charset="0"/>
                      </a:rPr>
                      <m:t> </m:t>
                    </m:r>
                    <m:r>
                      <a:rPr lang="th-TH" sz="1800" b="1" i="1">
                        <a:latin typeface="Cambria Math" panose="02040503050406030204" pitchFamily="18" charset="0"/>
                      </a:rPr>
                      <m:t>𝒕𝒉𝒆</m:t>
                    </m:r>
                    <m:r>
                      <a:rPr lang="th-TH" sz="1800" b="1">
                        <a:latin typeface="Cambria Math" panose="02040503050406030204" pitchFamily="18" charset="0"/>
                      </a:rPr>
                      <m:t> </m:t>
                    </m:r>
                    <m:r>
                      <a:rPr lang="th-TH" sz="1800" b="1" i="1">
                        <a:latin typeface="Cambria Math" panose="02040503050406030204" pitchFamily="18" charset="0"/>
                      </a:rPr>
                      <m:t>𝒕𝒊𝒎𝒆</m:t>
                    </m:r>
                    <m:r>
                      <a:rPr lang="th-TH" sz="1800" b="1">
                        <a:latin typeface="Cambria Math" panose="02040503050406030204" pitchFamily="18" charset="0"/>
                      </a:rPr>
                      <m:t> </m:t>
                    </m:r>
                    <m:r>
                      <a:rPr lang="th-TH" sz="1800" b="1" i="1">
                        <a:latin typeface="Cambria Math" panose="02040503050406030204" pitchFamily="18" charset="0"/>
                      </a:rPr>
                      <m:t>𝒔𝒆𝒓𝒊𝒆𝒔</m:t>
                    </m:r>
                  </m:oMath>
                </a14:m>
                <a:r>
                  <a:rPr lang="th-TH" sz="1800" b="1" dirty="0"/>
                  <a:t> </a:t>
                </a:r>
                <a:endParaRPr lang="en-US" sz="1800" b="1" dirty="0" smtClean="0"/>
              </a:p>
              <a:p>
                <a:endParaRPr lang="en-US" sz="18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8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h-TH" sz="1800" b="1" i="1">
                            <a:latin typeface="Cambria Math" panose="02040503050406030204" pitchFamily="18" charset="0"/>
                          </a:rPr>
                          <m:t>𝒎</m:t>
                        </m:r>
                      </m:e>
                      <m:sub>
                        <m:r>
                          <a:rPr lang="en-US" sz="1800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th-TH" sz="1800" b="1">
                        <a:latin typeface="Cambria Math" panose="02040503050406030204" pitchFamily="18" charset="0"/>
                      </a:rPr>
                      <m:t>=</m:t>
                    </m:r>
                    <m:r>
                      <a:rPr lang="th-TH" sz="1800" b="1" i="1">
                        <a:latin typeface="Cambria Math" panose="02040503050406030204" pitchFamily="18" charset="0"/>
                      </a:rPr>
                      <m:t>𝒑𝒂𝒓𝒂𝒎𝒆𝒕𝒆𝒓</m:t>
                    </m:r>
                    <m:r>
                      <a:rPr lang="th-TH" sz="1800" b="1">
                        <a:latin typeface="Cambria Math" panose="02040503050406030204" pitchFamily="18" charset="0"/>
                      </a:rPr>
                      <m:t> </m:t>
                    </m:r>
                    <m:r>
                      <a:rPr lang="th-TH" sz="1800" b="1" i="1">
                        <a:latin typeface="Cambria Math" panose="02040503050406030204" pitchFamily="18" charset="0"/>
                      </a:rPr>
                      <m:t>𝒐𝒇</m:t>
                    </m:r>
                    <m:r>
                      <a:rPr lang="th-TH" sz="1800" b="1">
                        <a:latin typeface="Cambria Math" panose="02040503050406030204" pitchFamily="18" charset="0"/>
                      </a:rPr>
                      <m:t> </m:t>
                    </m:r>
                    <m:r>
                      <a:rPr lang="th-TH" sz="1800" b="1" i="1">
                        <a:latin typeface="Cambria Math" panose="02040503050406030204" pitchFamily="18" charset="0"/>
                      </a:rPr>
                      <m:t>𝒕𝒉𝒆</m:t>
                    </m:r>
                    <m:r>
                      <a:rPr lang="th-TH" sz="1800" b="1">
                        <a:latin typeface="Cambria Math" panose="02040503050406030204" pitchFamily="18" charset="0"/>
                      </a:rPr>
                      <m:t> </m:t>
                    </m:r>
                    <m:r>
                      <a:rPr lang="th-TH" sz="1800" b="1" i="1">
                        <a:latin typeface="Cambria Math" panose="02040503050406030204" pitchFamily="18" charset="0"/>
                      </a:rPr>
                      <m:t>𝒎𝒐𝒅𝒆𝒍</m:t>
                    </m:r>
                  </m:oMath>
                </a14:m>
                <a:endParaRPr lang="en-US" sz="1800" dirty="0" smtClean="0"/>
              </a:p>
              <a:p>
                <a:endParaRPr lang="en-US" sz="18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8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h-TH" sz="1800" b="1">
                            <a:latin typeface="Cambria Math" panose="02040503050406030204" pitchFamily="18" charset="0"/>
                          </a:rPr>
                          <m:t>∈</m:t>
                        </m:r>
                      </m:e>
                      <m:sub>
                        <m:r>
                          <a:rPr lang="th-TH" sz="1800" b="1" i="1"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  <m:r>
                      <a:rPr lang="th-TH" sz="1800" b="1">
                        <a:latin typeface="Cambria Math" panose="02040503050406030204" pitchFamily="18" charset="0"/>
                      </a:rPr>
                      <m:t>=</m:t>
                    </m:r>
                    <m:r>
                      <a:rPr lang="th-TH" sz="1800" b="1" i="1">
                        <a:latin typeface="Cambria Math" panose="02040503050406030204" pitchFamily="18" charset="0"/>
                      </a:rPr>
                      <m:t>𝒕𝒉𝒆</m:t>
                    </m:r>
                    <m:r>
                      <a:rPr lang="th-TH" sz="1800" b="1">
                        <a:latin typeface="Cambria Math" panose="02040503050406030204" pitchFamily="18" charset="0"/>
                      </a:rPr>
                      <m:t> </m:t>
                    </m:r>
                    <m:r>
                      <a:rPr lang="th-TH" sz="1800" b="1" i="1">
                        <a:latin typeface="Cambria Math" panose="02040503050406030204" pitchFamily="18" charset="0"/>
                      </a:rPr>
                      <m:t>𝒗𝒂𝒍𝒖𝒆𝒔</m:t>
                    </m:r>
                    <m:r>
                      <a:rPr lang="th-TH" sz="1800" b="1">
                        <a:latin typeface="Cambria Math" panose="02040503050406030204" pitchFamily="18" charset="0"/>
                      </a:rPr>
                      <m:t> </m:t>
                    </m:r>
                    <m:r>
                      <a:rPr lang="th-TH" sz="1800" b="1" i="1">
                        <a:latin typeface="Cambria Math" panose="02040503050406030204" pitchFamily="18" charset="0"/>
                      </a:rPr>
                      <m:t>𝒐𝒇</m:t>
                    </m:r>
                    <m:r>
                      <a:rPr lang="th-TH" sz="1800" b="1">
                        <a:latin typeface="Cambria Math" panose="02040503050406030204" pitchFamily="18" charset="0"/>
                      </a:rPr>
                      <m:t> </m:t>
                    </m:r>
                    <m:r>
                      <a:rPr lang="th-TH" sz="1800" b="1" i="1">
                        <a:latin typeface="Cambria Math" panose="02040503050406030204" pitchFamily="18" charset="0"/>
                      </a:rPr>
                      <m:t>𝒔𝒉𝒐𝒄𝒌</m:t>
                    </m:r>
                    <m:r>
                      <a:rPr lang="th-TH" sz="1800" b="1">
                        <a:latin typeface="Cambria Math" panose="02040503050406030204" pitchFamily="18" charset="0"/>
                      </a:rPr>
                      <m:t> </m:t>
                    </m:r>
                    <m:r>
                      <a:rPr lang="th-TH" sz="1800" b="1" i="1">
                        <a:latin typeface="Cambria Math" panose="02040503050406030204" pitchFamily="18" charset="0"/>
                      </a:rPr>
                      <m:t>𝒇𝒐𝒓</m:t>
                    </m:r>
                    <m:r>
                      <a:rPr lang="th-TH" sz="1800" b="1">
                        <a:latin typeface="Cambria Math" panose="02040503050406030204" pitchFamily="18" charset="0"/>
                      </a:rPr>
                      <m:t> </m:t>
                    </m:r>
                    <m:r>
                      <a:rPr lang="th-TH" sz="1800" b="1" i="1">
                        <a:latin typeface="Cambria Math" panose="02040503050406030204" pitchFamily="18" charset="0"/>
                      </a:rPr>
                      <m:t>𝒕𝒉𝒆</m:t>
                    </m:r>
                    <m:r>
                      <a:rPr lang="th-TH" sz="1800" b="1">
                        <a:latin typeface="Cambria Math" panose="02040503050406030204" pitchFamily="18" charset="0"/>
                      </a:rPr>
                      <m:t> </m:t>
                    </m:r>
                    <m:r>
                      <a:rPr lang="th-TH" sz="1800" b="1" i="1">
                        <a:latin typeface="Cambria Math" panose="02040503050406030204" pitchFamily="18" charset="0"/>
                      </a:rPr>
                      <m:t>𝒄𝒖𝒓𝒓𝒆𝒏𝒕</m:t>
                    </m:r>
                    <m:r>
                      <a:rPr lang="th-TH" sz="1800" b="1">
                        <a:latin typeface="Cambria Math" panose="02040503050406030204" pitchFamily="18" charset="0"/>
                      </a:rPr>
                      <m:t> </m:t>
                    </m:r>
                    <m:r>
                      <a:rPr lang="th-TH" sz="1800" b="1" i="1">
                        <a:latin typeface="Cambria Math" panose="02040503050406030204" pitchFamily="18" charset="0"/>
                      </a:rPr>
                      <m:t>𝒔𝒕𝒆𝒑</m:t>
                    </m:r>
                  </m:oMath>
                </a14:m>
                <a:endParaRPr lang="en-US" sz="1800" dirty="0" smtClean="0"/>
              </a:p>
              <a:p>
                <a:endParaRPr lang="en-US" sz="18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8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h-TH" sz="1800" b="1">
                            <a:latin typeface="Cambria Math" panose="02040503050406030204" pitchFamily="18" charset="0"/>
                          </a:rPr>
                          <m:t>∈</m:t>
                        </m:r>
                      </m:e>
                      <m:sub>
                        <m:r>
                          <a:rPr lang="th-TH" sz="1800" b="1" i="1"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th-TH" sz="1800" b="1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800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th-TH" sz="1800" b="1">
                        <a:latin typeface="Cambria Math" panose="02040503050406030204" pitchFamily="18" charset="0"/>
                      </a:rPr>
                      <m:t>=</m:t>
                    </m:r>
                    <m:r>
                      <a:rPr lang="th-TH" sz="1800" b="1" i="1">
                        <a:latin typeface="Cambria Math" panose="02040503050406030204" pitchFamily="18" charset="0"/>
                      </a:rPr>
                      <m:t>𝒕𝒉𝒆</m:t>
                    </m:r>
                    <m:r>
                      <a:rPr lang="th-TH" sz="1800" b="1">
                        <a:latin typeface="Cambria Math" panose="02040503050406030204" pitchFamily="18" charset="0"/>
                      </a:rPr>
                      <m:t> </m:t>
                    </m:r>
                    <m:r>
                      <a:rPr lang="th-TH" sz="1800" b="1" i="1">
                        <a:latin typeface="Cambria Math" panose="02040503050406030204" pitchFamily="18" charset="0"/>
                      </a:rPr>
                      <m:t>𝒗𝒂𝒍𝒖𝒆𝒔</m:t>
                    </m:r>
                    <m:r>
                      <a:rPr lang="th-TH" sz="1800" b="1">
                        <a:latin typeface="Cambria Math" panose="02040503050406030204" pitchFamily="18" charset="0"/>
                      </a:rPr>
                      <m:t> </m:t>
                    </m:r>
                    <m:r>
                      <a:rPr lang="th-TH" sz="1800" b="1" i="1">
                        <a:latin typeface="Cambria Math" panose="02040503050406030204" pitchFamily="18" charset="0"/>
                      </a:rPr>
                      <m:t>𝒐𝒇</m:t>
                    </m:r>
                    <m:r>
                      <a:rPr lang="th-TH" sz="1800" b="1">
                        <a:latin typeface="Cambria Math" panose="02040503050406030204" pitchFamily="18" charset="0"/>
                      </a:rPr>
                      <m:t> </m:t>
                    </m:r>
                    <m:r>
                      <a:rPr lang="th-TH" sz="1800" b="1" i="1">
                        <a:latin typeface="Cambria Math" panose="02040503050406030204" pitchFamily="18" charset="0"/>
                      </a:rPr>
                      <m:t>𝒔𝒉𝒐𝒄𝒌</m:t>
                    </m:r>
                    <m:r>
                      <a:rPr lang="th-TH" sz="1800" b="1">
                        <a:latin typeface="Cambria Math" panose="02040503050406030204" pitchFamily="18" charset="0"/>
                      </a:rPr>
                      <m:t> </m:t>
                    </m:r>
                    <m:r>
                      <a:rPr lang="th-TH" sz="1800" b="1" i="1">
                        <a:latin typeface="Cambria Math" panose="02040503050406030204" pitchFamily="18" charset="0"/>
                      </a:rPr>
                      <m:t>𝒂𝒕</m:t>
                    </m:r>
                    <m:r>
                      <a:rPr lang="th-TH" sz="1800" b="1">
                        <a:latin typeface="Cambria Math" panose="02040503050406030204" pitchFamily="18" charset="0"/>
                      </a:rPr>
                      <m:t> </m:t>
                    </m:r>
                    <m:r>
                      <a:rPr lang="th-TH" sz="1800" b="1" i="1">
                        <a:latin typeface="Cambria Math" panose="02040503050406030204" pitchFamily="18" charset="0"/>
                      </a:rPr>
                      <m:t>𝒕𝒉𝒆</m:t>
                    </m:r>
                    <m:r>
                      <a:rPr lang="th-TH" sz="1800" b="1">
                        <a:latin typeface="Cambria Math" panose="02040503050406030204" pitchFamily="18" charset="0"/>
                      </a:rPr>
                      <m:t> </m:t>
                    </m:r>
                    <m:r>
                      <a:rPr lang="th-TH" sz="1800" b="1" i="1">
                        <a:latin typeface="Cambria Math" panose="02040503050406030204" pitchFamily="18" charset="0"/>
                      </a:rPr>
                      <m:t>𝒑𝒓𝒆𝒗𝒊𝒐𝒖𝒔</m:t>
                    </m:r>
                    <m:r>
                      <a:rPr lang="th-TH" sz="1800" b="1">
                        <a:latin typeface="Cambria Math" panose="02040503050406030204" pitchFamily="18" charset="0"/>
                      </a:rPr>
                      <m:t> </m:t>
                    </m:r>
                    <m:r>
                      <a:rPr lang="th-TH" sz="1800" b="1" i="1">
                        <a:latin typeface="Cambria Math" panose="02040503050406030204" pitchFamily="18" charset="0"/>
                      </a:rPr>
                      <m:t>𝒔𝒕𝒆𝒑</m:t>
                    </m:r>
                  </m:oMath>
                </a14:m>
                <a:endParaRPr lang="en-US" sz="1800" dirty="0" smtClean="0"/>
              </a:p>
              <a:p>
                <a:endParaRPr lang="en-US" sz="1800" dirty="0"/>
              </a:p>
              <a:p>
                <a:r>
                  <a:rPr lang="en-US" sz="1800" b="1" i="1" dirty="0"/>
                  <a:t>C </a:t>
                </a:r>
                <a:r>
                  <a:rPr lang="th-TH" sz="1800" b="1" i="1" dirty="0"/>
                  <a:t>= </a:t>
                </a:r>
                <a:r>
                  <a:rPr lang="en-US" sz="1800" b="1" i="1" dirty="0"/>
                  <a:t>the mean of the series</a:t>
                </a:r>
                <a:endParaRPr lang="en-US" sz="1800" dirty="0"/>
              </a:p>
              <a:p>
                <a:endParaRPr lang="en-US" sz="16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70390" y="295729"/>
                <a:ext cx="12192000" cy="6858000"/>
              </a:xfrm>
              <a:blipFill>
                <a:blip r:embed="rId2"/>
                <a:stretch>
                  <a:fillRect l="-300" t="-6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F50E7-2D39-416C-93BC-4C8F787DF83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878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665814"/>
            <a:ext cx="12192000" cy="1653180"/>
          </a:xfrm>
        </p:spPr>
        <p:txBody>
          <a:bodyPr/>
          <a:lstStyle/>
          <a:p>
            <a:pPr algn="ctr"/>
            <a:r>
              <a:rPr lang="en-US" sz="4000" dirty="0" smtClean="0"/>
              <a:t>ARMA(Auto regressive Moving Average) Model</a:t>
            </a:r>
            <a:endParaRPr lang="en-US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0" y="3372787"/>
                <a:ext cx="12192000" cy="2264994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>
                    <a:solidFill>
                      <a:srgbClr val="FFC000"/>
                    </a:solidFill>
                    <a:cs typeface="+mn-cs"/>
                  </a:rPr>
                  <a:t>ARMA</a:t>
                </a:r>
                <a:r>
                  <a:rPr lang="th-TH" dirty="0">
                    <a:solidFill>
                      <a:srgbClr val="FFC000"/>
                    </a:solidFill>
                    <a:cs typeface="+mn-cs"/>
                  </a:rPr>
                  <a:t>(</a:t>
                </a:r>
                <a:r>
                  <a:rPr lang="en-US" dirty="0">
                    <a:solidFill>
                      <a:srgbClr val="FFC000"/>
                    </a:solidFill>
                    <a:cs typeface="+mn-cs"/>
                  </a:rPr>
                  <a:t>1,1</a:t>
                </a:r>
                <a:r>
                  <a:rPr lang="th-TH" dirty="0">
                    <a:solidFill>
                      <a:srgbClr val="FFC000"/>
                    </a:solidFill>
                    <a:cs typeface="+mn-cs"/>
                  </a:rPr>
                  <a:t>) </a:t>
                </a:r>
                <a:r>
                  <a:rPr lang="en-US" dirty="0">
                    <a:solidFill>
                      <a:srgbClr val="FFC000"/>
                    </a:solidFill>
                    <a:cs typeface="+mn-cs"/>
                  </a:rPr>
                  <a:t>model is the combine between AR</a:t>
                </a:r>
                <a:r>
                  <a:rPr lang="th-TH" dirty="0">
                    <a:solidFill>
                      <a:srgbClr val="FFC000"/>
                    </a:solidFill>
                    <a:cs typeface="+mn-cs"/>
                  </a:rPr>
                  <a:t>(</a:t>
                </a:r>
                <a:r>
                  <a:rPr lang="en-US" dirty="0">
                    <a:solidFill>
                      <a:srgbClr val="FFC000"/>
                    </a:solidFill>
                    <a:cs typeface="+mn-cs"/>
                  </a:rPr>
                  <a:t>1</a:t>
                </a:r>
                <a:r>
                  <a:rPr lang="th-TH" dirty="0">
                    <a:solidFill>
                      <a:srgbClr val="FFC000"/>
                    </a:solidFill>
                    <a:cs typeface="+mn-cs"/>
                  </a:rPr>
                  <a:t>) </a:t>
                </a:r>
                <a:r>
                  <a:rPr lang="en-US" dirty="0">
                    <a:solidFill>
                      <a:srgbClr val="FFC000"/>
                    </a:solidFill>
                    <a:cs typeface="+mn-cs"/>
                  </a:rPr>
                  <a:t>and MA</a:t>
                </a:r>
                <a:r>
                  <a:rPr lang="th-TH" dirty="0">
                    <a:solidFill>
                      <a:srgbClr val="FFC000"/>
                    </a:solidFill>
                    <a:cs typeface="+mn-cs"/>
                  </a:rPr>
                  <a:t>(</a:t>
                </a:r>
                <a:r>
                  <a:rPr lang="en-US" dirty="0">
                    <a:solidFill>
                      <a:srgbClr val="FFC000"/>
                    </a:solidFill>
                    <a:cs typeface="+mn-cs"/>
                  </a:rPr>
                  <a:t>1</a:t>
                </a:r>
                <a:r>
                  <a:rPr lang="th-TH" dirty="0">
                    <a:solidFill>
                      <a:srgbClr val="FFC000"/>
                    </a:solidFill>
                    <a:cs typeface="+mn-cs"/>
                  </a:rPr>
                  <a:t>):</a:t>
                </a:r>
                <a:endParaRPr lang="en-US" dirty="0">
                  <a:solidFill>
                    <a:srgbClr val="FFC000"/>
                  </a:solidFill>
                  <a:cs typeface="+mn-cs"/>
                </a:endParaRPr>
              </a:p>
              <a:p>
                <a:endParaRPr lang="en-US" b="1" i="1" dirty="0">
                  <a:solidFill>
                    <a:srgbClr val="FFC000"/>
                  </a:solidFill>
                  <a:cs typeface="+mn-cs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lang="th-TH" sz="3600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𝒚</m:t>
                          </m:r>
                        </m:e>
                        <m:sub>
                          <m:r>
                            <a:rPr lang="th-TH" sz="3600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𝒕</m:t>
                          </m:r>
                        </m:sub>
                      </m:sSub>
                      <m:r>
                        <a:rPr lang="th-TH" sz="3600" b="1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lang="en-US" sz="3600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lang="th-TH" sz="3600" b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∅</m:t>
                          </m:r>
                        </m:e>
                        <m:sub>
                          <m:r>
                            <a:rPr lang="en-US" sz="3600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𝟏</m:t>
                          </m:r>
                        </m:sub>
                      </m:sSub>
                      <m:sSub>
                        <m:sSubPr>
                          <m:ctrlPr>
                            <a:rPr lang="en-US" sz="3600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lang="th-TH" sz="3600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𝒚</m:t>
                          </m:r>
                        </m:e>
                        <m:sub>
                          <m:r>
                            <a:rPr lang="th-TH" sz="3600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𝒕</m:t>
                          </m:r>
                          <m:r>
                            <a:rPr lang="th-TH" sz="3600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−</m:t>
                          </m:r>
                          <m:r>
                            <a:rPr lang="en-US" sz="3600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𝟏</m:t>
                          </m:r>
                        </m:sub>
                      </m:sSub>
                      <m:r>
                        <a:rPr lang="th-TH" sz="3600" b="1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  <a:cs typeface="+mn-cs"/>
                        </a:rPr>
                        <m:t>+</m:t>
                      </m:r>
                      <m:sSub>
                        <m:sSubPr>
                          <m:ctrlPr>
                            <a:rPr lang="en-US" sz="3600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lang="th-TH" sz="3600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𝒎</m:t>
                          </m:r>
                        </m:e>
                        <m:sub>
                          <m:r>
                            <a:rPr lang="en-US" sz="3600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𝟏</m:t>
                          </m:r>
                        </m:sub>
                      </m:sSub>
                      <m:sSub>
                        <m:sSubPr>
                          <m:ctrlPr>
                            <a:rPr lang="en-US" sz="3600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lang="th-TH" sz="3600" b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∈</m:t>
                          </m:r>
                        </m:e>
                        <m:sub>
                          <m:r>
                            <a:rPr lang="th-TH" sz="3600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𝒕</m:t>
                          </m:r>
                          <m:r>
                            <a:rPr lang="th-TH" sz="3600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−</m:t>
                          </m:r>
                          <m:r>
                            <a:rPr lang="en-US" sz="3600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𝟏</m:t>
                          </m:r>
                        </m:sub>
                      </m:sSub>
                      <m:r>
                        <a:rPr lang="th-TH" sz="3600" b="1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  <a:cs typeface="+mn-cs"/>
                        </a:rPr>
                        <m:t>+</m:t>
                      </m:r>
                      <m:sSub>
                        <m:sSubPr>
                          <m:ctrlPr>
                            <a:rPr lang="en-US" sz="3600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lang="th-TH" sz="3600" b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∈</m:t>
                          </m:r>
                        </m:e>
                        <m:sub>
                          <m:r>
                            <a:rPr lang="th-TH" sz="3600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𝒕</m:t>
                          </m:r>
                        </m:sub>
                      </m:sSub>
                    </m:oMath>
                  </m:oMathPara>
                </a14:m>
                <a:endParaRPr lang="en-US" dirty="0">
                  <a:cs typeface="+mn-cs"/>
                </a:endParaRPr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0" y="3372787"/>
                <a:ext cx="12192000" cy="2264994"/>
              </a:xfrm>
              <a:blipFill>
                <a:blip r:embed="rId2"/>
                <a:stretch>
                  <a:fillRect l="-500" t="-29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F50E7-2D39-416C-93BC-4C8F787DF83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503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806174"/>
            <a:ext cx="12191999" cy="1091270"/>
          </a:xfrm>
        </p:spPr>
        <p:txBody>
          <a:bodyPr/>
          <a:lstStyle/>
          <a:p>
            <a:pPr algn="ctr"/>
            <a:r>
              <a:rPr lang="en-US" sz="3200" dirty="0" smtClean="0"/>
              <a:t>ARIMA(Auto Regressive Integrate Moving Average) Model</a:t>
            </a: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F50E7-2D39-416C-93BC-4C8F787DF83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016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ARIMA(</a:t>
            </a:r>
            <a:r>
              <a:rPr lang="en-US" sz="3200" dirty="0"/>
              <a:t>ARIMA(Auto Regressive Integrated Moving </a:t>
            </a:r>
            <a:r>
              <a:rPr lang="en-US" sz="3200" dirty="0" smtClean="0"/>
              <a:t>Average) Model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An ARIMA</a:t>
            </a:r>
            <a:r>
              <a:rPr lang="th-TH" dirty="0"/>
              <a:t>(</a:t>
            </a:r>
            <a:r>
              <a:rPr lang="en-US" dirty="0" err="1"/>
              <a:t>p,d,q</a:t>
            </a:r>
            <a:r>
              <a:rPr lang="th-TH" dirty="0"/>
              <a:t>)</a:t>
            </a:r>
            <a:r>
              <a:rPr lang="en-US" dirty="0"/>
              <a:t> model is characterized by 3 terms</a:t>
            </a:r>
            <a:r>
              <a:rPr lang="th-TH" dirty="0"/>
              <a:t>: </a:t>
            </a:r>
            <a:r>
              <a:rPr lang="en-US" dirty="0"/>
              <a:t>p, d, </a:t>
            </a:r>
            <a:r>
              <a:rPr lang="en-US" dirty="0" smtClean="0"/>
              <a:t>q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where</a:t>
            </a:r>
            <a:r>
              <a:rPr lang="en-US" dirty="0" smtClean="0"/>
              <a:t>,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b="1" dirty="0">
                <a:solidFill>
                  <a:srgbClr val="FFC000"/>
                </a:solidFill>
              </a:rPr>
              <a:t>p</a:t>
            </a:r>
            <a:r>
              <a:rPr lang="en-US" dirty="0"/>
              <a:t> is the order of the AR term</a:t>
            </a:r>
            <a:r>
              <a:rPr lang="th-TH" dirty="0"/>
              <a:t>(</a:t>
            </a:r>
            <a:r>
              <a:rPr lang="en-US" dirty="0"/>
              <a:t>same as ARMA model</a:t>
            </a:r>
            <a:r>
              <a:rPr lang="th-TH" dirty="0" smtClean="0"/>
              <a:t>)</a:t>
            </a:r>
            <a:endParaRPr lang="en-US" dirty="0" smtClean="0"/>
          </a:p>
          <a:p>
            <a:endParaRPr lang="en-US" dirty="0" smtClean="0"/>
          </a:p>
          <a:p>
            <a:r>
              <a:rPr lang="en-US" b="1" dirty="0">
                <a:solidFill>
                  <a:srgbClr val="FFC000"/>
                </a:solidFill>
              </a:rPr>
              <a:t>d</a:t>
            </a:r>
            <a:r>
              <a:rPr lang="en-US" dirty="0"/>
              <a:t> is the number of differencing required to make the</a:t>
            </a:r>
            <a:r>
              <a:rPr lang="th-TH" dirty="0"/>
              <a:t> </a:t>
            </a:r>
            <a:r>
              <a:rPr lang="en-US" dirty="0"/>
              <a:t>time series data into stationary</a:t>
            </a:r>
          </a:p>
          <a:p>
            <a:endParaRPr lang="en-US" dirty="0"/>
          </a:p>
          <a:p>
            <a:r>
              <a:rPr lang="en-US" b="1" dirty="0">
                <a:solidFill>
                  <a:srgbClr val="FFC000"/>
                </a:solidFill>
              </a:rPr>
              <a:t>q</a:t>
            </a:r>
            <a:r>
              <a:rPr lang="en-US" dirty="0"/>
              <a:t> is the order of the MA term</a:t>
            </a:r>
            <a:r>
              <a:rPr lang="th-TH" dirty="0"/>
              <a:t>(</a:t>
            </a:r>
            <a:r>
              <a:rPr lang="en-US" dirty="0"/>
              <a:t>same as ARMA model</a:t>
            </a:r>
            <a:r>
              <a:rPr lang="th-TH" dirty="0" smtClean="0"/>
              <a:t>)</a:t>
            </a:r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F50E7-2D39-416C-93BC-4C8F787DF83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188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2495" y="2720430"/>
            <a:ext cx="9404723" cy="1400530"/>
          </a:xfrm>
        </p:spPr>
        <p:txBody>
          <a:bodyPr/>
          <a:lstStyle/>
          <a:p>
            <a:pPr algn="ctr"/>
            <a:r>
              <a:rPr lang="en-US" sz="6600" dirty="0" smtClean="0"/>
              <a:t>Objectives</a:t>
            </a:r>
            <a:endParaRPr lang="en-US" sz="66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F50E7-2D39-416C-93BC-4C8F787DF83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76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806174"/>
            <a:ext cx="12191999" cy="1400530"/>
          </a:xfrm>
        </p:spPr>
        <p:txBody>
          <a:bodyPr/>
          <a:lstStyle/>
          <a:p>
            <a:pPr algn="ctr"/>
            <a:r>
              <a:rPr lang="en-US" sz="5400" dirty="0" smtClean="0"/>
              <a:t>Stationary</a:t>
            </a:r>
            <a:endParaRPr lang="en-US" sz="5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F50E7-2D39-416C-93BC-4C8F787DF83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0559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7823" y="452718"/>
            <a:ext cx="11305097" cy="1400530"/>
          </a:xfrm>
        </p:spPr>
        <p:txBody>
          <a:bodyPr/>
          <a:lstStyle/>
          <a:p>
            <a:r>
              <a:rPr lang="en-US" sz="2800" dirty="0" smtClean="0"/>
              <a:t>Check stationary with ADF(</a:t>
            </a:r>
            <a:r>
              <a:rPr lang="en-US" sz="2800" dirty="0"/>
              <a:t>A</a:t>
            </a:r>
            <a:r>
              <a:rPr lang="en-US" sz="2800" dirty="0" smtClean="0"/>
              <a:t>ugmented </a:t>
            </a:r>
            <a:r>
              <a:rPr lang="en-US" sz="2800" dirty="0"/>
              <a:t>Dickey</a:t>
            </a:r>
            <a:r>
              <a:rPr lang="th-TH" sz="2800" dirty="0"/>
              <a:t>–</a:t>
            </a:r>
            <a:r>
              <a:rPr lang="en-US" sz="2800" dirty="0" smtClean="0"/>
              <a:t>Fuller)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50997" y="1711541"/>
            <a:ext cx="9659176" cy="47685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ADF is a statistical test, where the null hypothesis is that your time series is non-stationary due to trend.</a:t>
            </a:r>
          </a:p>
          <a:p>
            <a:endParaRPr lang="en-US" dirty="0" smtClean="0"/>
          </a:p>
          <a:p>
            <a:endParaRPr lang="en-US" dirty="0"/>
          </a:p>
          <a:p>
            <a:pPr marL="0" indent="0" algn="ctr">
              <a:buNone/>
            </a:pPr>
            <a:r>
              <a:rPr lang="en-US" dirty="0" smtClean="0"/>
              <a:t>                                                                                 </a:t>
            </a:r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r>
              <a:rPr lang="en-US" b="1" dirty="0" smtClean="0"/>
              <a:t>Because P-value &gt; 0.05 we can’t reject null hypothesis so this data is not stationary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00" t="36849" r="44273" b="47636"/>
          <a:stretch/>
        </p:blipFill>
        <p:spPr>
          <a:xfrm>
            <a:off x="3101094" y="2634459"/>
            <a:ext cx="5558981" cy="1252728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F50E7-2D39-416C-93BC-4C8F787DF83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483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Make it stationary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We can transform this data to make it stationary</a:t>
            </a:r>
            <a:r>
              <a:rPr lang="th-TH" dirty="0"/>
              <a:t>. </a:t>
            </a:r>
            <a:r>
              <a:rPr lang="en-US" dirty="0"/>
              <a:t>The simplest way and normally use it take differential of this data</a:t>
            </a:r>
            <a:r>
              <a:rPr lang="th-TH" dirty="0" smtClean="0"/>
              <a:t>.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After take differential we will check p</a:t>
            </a:r>
            <a:r>
              <a:rPr lang="th-TH" dirty="0"/>
              <a:t>-</a:t>
            </a:r>
            <a:r>
              <a:rPr lang="en-US" dirty="0"/>
              <a:t>value again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58" t="63515" r="12806" b="22262"/>
          <a:stretch/>
        </p:blipFill>
        <p:spPr>
          <a:xfrm>
            <a:off x="1274820" y="3236976"/>
            <a:ext cx="8881110" cy="100584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F50E7-2D39-416C-93BC-4C8F787DF83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997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Check P-value again!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01" t="58302" r="52071" b="28404"/>
          <a:stretch/>
        </p:blipFill>
        <p:spPr>
          <a:xfrm>
            <a:off x="3264408" y="1956815"/>
            <a:ext cx="4965192" cy="11739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1063687" y="3965843"/>
            <a:ext cx="9404723" cy="113650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000" dirty="0"/>
              <a:t>As you can see the p</a:t>
            </a:r>
            <a:r>
              <a:rPr lang="th-TH" sz="2000" dirty="0"/>
              <a:t>-</a:t>
            </a:r>
            <a:r>
              <a:rPr lang="en-US" sz="2000" dirty="0"/>
              <a:t>value of this data is 0</a:t>
            </a:r>
            <a:r>
              <a:rPr lang="th-TH" sz="2000" dirty="0"/>
              <a:t>.</a:t>
            </a:r>
            <a:r>
              <a:rPr lang="en-US" sz="2000" dirty="0"/>
              <a:t>0 now it</a:t>
            </a:r>
            <a:r>
              <a:rPr lang="th-TH" sz="2000" dirty="0"/>
              <a:t>’</a:t>
            </a:r>
            <a:r>
              <a:rPr lang="en-US" sz="2000" dirty="0"/>
              <a:t>s less than 0</a:t>
            </a:r>
            <a:r>
              <a:rPr lang="th-TH" sz="2000" dirty="0"/>
              <a:t>.</a:t>
            </a:r>
            <a:r>
              <a:rPr lang="en-US" sz="2000" dirty="0"/>
              <a:t>05 so we can reject hypothesis</a:t>
            </a:r>
            <a:r>
              <a:rPr lang="th-TH" sz="2000" dirty="0"/>
              <a:t>. </a:t>
            </a:r>
            <a:endParaRPr lang="en-US" sz="2000" dirty="0"/>
          </a:p>
          <a:p>
            <a:endParaRPr lang="en-US" sz="2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F50E7-2D39-416C-93BC-4C8F787DF83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868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806174"/>
            <a:ext cx="12191999" cy="1400530"/>
          </a:xfrm>
        </p:spPr>
        <p:txBody>
          <a:bodyPr/>
          <a:lstStyle/>
          <a:p>
            <a:pPr algn="ctr"/>
            <a:r>
              <a:rPr lang="en-US" sz="5400" dirty="0" smtClean="0"/>
              <a:t>How to choose model</a:t>
            </a:r>
            <a:r>
              <a:rPr lang="en-US" sz="5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endParaRPr lang="en-US" sz="5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F50E7-2D39-416C-93BC-4C8F787DF83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002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ACF and PACF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7532" y="1302737"/>
            <a:ext cx="3799060" cy="2618673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7532" y="4010947"/>
            <a:ext cx="3799060" cy="2618673"/>
          </a:xfrm>
          <a:prstGeom prst="rect">
            <a:avLst/>
          </a:prstGeom>
        </p:spPr>
      </p:pic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08378415"/>
              </p:ext>
            </p:extLst>
          </p:nvPr>
        </p:nvGraphicFramePr>
        <p:xfrm>
          <a:off x="386282" y="2143759"/>
          <a:ext cx="6704754" cy="359664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234440">
                  <a:extLst>
                    <a:ext uri="{9D8B030D-6E8A-4147-A177-3AD203B41FA5}">
                      <a16:colId xmlns:a16="http://schemas.microsoft.com/office/drawing/2014/main" val="3466674382"/>
                    </a:ext>
                  </a:extLst>
                </a:gridCol>
                <a:gridCol w="2235157">
                  <a:extLst>
                    <a:ext uri="{9D8B030D-6E8A-4147-A177-3AD203B41FA5}">
                      <a16:colId xmlns:a16="http://schemas.microsoft.com/office/drawing/2014/main" val="2961890296"/>
                    </a:ext>
                  </a:extLst>
                </a:gridCol>
                <a:gridCol w="2235157">
                  <a:extLst>
                    <a:ext uri="{9D8B030D-6E8A-4147-A177-3AD203B41FA5}">
                      <a16:colId xmlns:a16="http://schemas.microsoft.com/office/drawing/2014/main" val="437202483"/>
                    </a:ext>
                  </a:extLst>
                </a:gridCol>
              </a:tblGrid>
              <a:tr h="86381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ACF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PACF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009437974"/>
                  </a:ext>
                </a:extLst>
              </a:tr>
              <a:tr h="91094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AR</a:t>
                      </a:r>
                      <a:r>
                        <a:rPr lang="th-TH" sz="1400" dirty="0">
                          <a:effectLst/>
                        </a:rPr>
                        <a:t>(</a:t>
                      </a:r>
                      <a:r>
                        <a:rPr lang="en-US" sz="1400" dirty="0">
                          <a:effectLst/>
                        </a:rPr>
                        <a:t>p</a:t>
                      </a:r>
                      <a:r>
                        <a:rPr lang="th-TH" sz="1400" dirty="0">
                          <a:effectLst/>
                        </a:rPr>
                        <a:t>)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Tails off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Cuts off after lag p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71319961"/>
                  </a:ext>
                </a:extLst>
              </a:tr>
              <a:tr h="91094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MA</a:t>
                      </a:r>
                      <a:r>
                        <a:rPr lang="th-TH" sz="1400" dirty="0">
                          <a:effectLst/>
                        </a:rPr>
                        <a:t>(</a:t>
                      </a:r>
                      <a:r>
                        <a:rPr lang="en-US" sz="1400" dirty="0">
                          <a:effectLst/>
                        </a:rPr>
                        <a:t>q</a:t>
                      </a:r>
                      <a:r>
                        <a:rPr lang="th-TH" sz="1400" dirty="0">
                          <a:effectLst/>
                        </a:rPr>
                        <a:t>)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Cuts off after lag q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Tails off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1516502"/>
                  </a:ext>
                </a:extLst>
              </a:tr>
              <a:tr h="91094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ARMA</a:t>
                      </a:r>
                      <a:r>
                        <a:rPr lang="th-TH" sz="1400" dirty="0">
                          <a:effectLst/>
                        </a:rPr>
                        <a:t>(</a:t>
                      </a:r>
                      <a:r>
                        <a:rPr lang="en-US" sz="1400" dirty="0">
                          <a:effectLst/>
                        </a:rPr>
                        <a:t>p, q</a:t>
                      </a:r>
                      <a:r>
                        <a:rPr lang="th-TH" sz="1400" dirty="0">
                          <a:effectLst/>
                        </a:rPr>
                        <a:t>)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Tails off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Tails off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157276494"/>
                  </a:ext>
                </a:extLst>
              </a:tr>
            </a:tbl>
          </a:graphicData>
        </a:graphic>
      </p:graphicFrame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F50E7-2D39-416C-93BC-4C8F787DF83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261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806174"/>
            <a:ext cx="12191999" cy="1400530"/>
          </a:xfrm>
        </p:spPr>
        <p:txBody>
          <a:bodyPr/>
          <a:lstStyle/>
          <a:p>
            <a:pPr algn="ctr"/>
            <a:r>
              <a:rPr lang="en-US" sz="5400" dirty="0" smtClean="0"/>
              <a:t>How to choose order(</a:t>
            </a:r>
            <a:r>
              <a:rPr lang="en-US" sz="5400" dirty="0" err="1" smtClean="0"/>
              <a:t>p,q</a:t>
            </a:r>
            <a:r>
              <a:rPr lang="en-US" sz="5400" dirty="0" smtClean="0"/>
              <a:t>)</a:t>
            </a:r>
            <a:endParaRPr lang="en-US" sz="5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F50E7-2D39-416C-93BC-4C8F787DF83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879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Information Criteria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Information Criteria</a:t>
            </a:r>
            <a:r>
              <a:rPr lang="th-TH" dirty="0"/>
              <a:t>:</a:t>
            </a:r>
            <a:r>
              <a:rPr lang="en-US" dirty="0"/>
              <a:t>adjusts goodness</a:t>
            </a:r>
            <a:r>
              <a:rPr lang="th-TH" dirty="0"/>
              <a:t>-</a:t>
            </a:r>
            <a:r>
              <a:rPr lang="en-US" dirty="0"/>
              <a:t>of</a:t>
            </a:r>
            <a:r>
              <a:rPr lang="th-TH" dirty="0"/>
              <a:t>-</a:t>
            </a:r>
            <a:r>
              <a:rPr lang="en-US" dirty="0"/>
              <a:t>fit for number of </a:t>
            </a:r>
            <a:r>
              <a:rPr lang="en-US" dirty="0" smtClean="0"/>
              <a:t>parameters</a:t>
            </a:r>
          </a:p>
          <a:p>
            <a:endParaRPr lang="en-US" dirty="0"/>
          </a:p>
          <a:p>
            <a:r>
              <a:rPr lang="en-US" dirty="0"/>
              <a:t>	Two popular adjusted goodness</a:t>
            </a:r>
            <a:r>
              <a:rPr lang="th-TH" dirty="0"/>
              <a:t>-</a:t>
            </a:r>
            <a:r>
              <a:rPr lang="en-US" dirty="0"/>
              <a:t>0f</a:t>
            </a:r>
            <a:r>
              <a:rPr lang="th-TH" dirty="0"/>
              <a:t>-</a:t>
            </a:r>
            <a:r>
              <a:rPr lang="en-US" dirty="0"/>
              <a:t>fit measure </a:t>
            </a:r>
            <a:r>
              <a:rPr lang="en-US" dirty="0" smtClean="0"/>
              <a:t>are</a:t>
            </a:r>
          </a:p>
          <a:p>
            <a:endParaRPr lang="en-US" dirty="0"/>
          </a:p>
          <a:p>
            <a:r>
              <a:rPr lang="en-US" dirty="0"/>
              <a:t>	1</a:t>
            </a:r>
            <a:r>
              <a:rPr lang="th-TH" dirty="0"/>
              <a:t>.</a:t>
            </a:r>
            <a:r>
              <a:rPr lang="en-US" dirty="0"/>
              <a:t>AIC</a:t>
            </a:r>
            <a:r>
              <a:rPr lang="th-TH" dirty="0"/>
              <a:t>(</a:t>
            </a:r>
            <a:r>
              <a:rPr lang="en-US" dirty="0" err="1"/>
              <a:t>Akaike</a:t>
            </a:r>
            <a:r>
              <a:rPr lang="en-US" dirty="0"/>
              <a:t> Information Criteria</a:t>
            </a:r>
            <a:r>
              <a:rPr lang="th-TH" dirty="0" smtClean="0"/>
              <a:t>)</a:t>
            </a:r>
            <a:endParaRPr lang="en-US" dirty="0" smtClean="0"/>
          </a:p>
          <a:p>
            <a:endParaRPr lang="en-US" dirty="0"/>
          </a:p>
          <a:p>
            <a:r>
              <a:rPr lang="en-US" dirty="0"/>
              <a:t>	2</a:t>
            </a:r>
            <a:r>
              <a:rPr lang="th-TH" dirty="0"/>
              <a:t>.</a:t>
            </a:r>
            <a:r>
              <a:rPr lang="en-US" dirty="0"/>
              <a:t>BIC</a:t>
            </a:r>
            <a:r>
              <a:rPr lang="th-TH" dirty="0"/>
              <a:t>(</a:t>
            </a:r>
            <a:r>
              <a:rPr lang="en-US" dirty="0"/>
              <a:t>Bayesian Information Criteria</a:t>
            </a:r>
            <a:r>
              <a:rPr lang="th-TH" dirty="0"/>
              <a:t>)</a:t>
            </a:r>
            <a:endParaRPr lang="en-US" dirty="0"/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F50E7-2D39-416C-93BC-4C8F787DF83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527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806174"/>
            <a:ext cx="12191999" cy="1400530"/>
          </a:xfrm>
        </p:spPr>
        <p:txBody>
          <a:bodyPr/>
          <a:lstStyle/>
          <a:p>
            <a:pPr algn="ctr"/>
            <a:r>
              <a:rPr lang="en-US" sz="5400" dirty="0" smtClean="0"/>
              <a:t>AIC(</a:t>
            </a:r>
            <a:r>
              <a:rPr lang="en-US" sz="5400" dirty="0" err="1" smtClean="0"/>
              <a:t>Akaike</a:t>
            </a:r>
            <a:r>
              <a:rPr lang="en-US" sz="5400" dirty="0" smtClean="0"/>
              <a:t> Information Criteria)</a:t>
            </a:r>
            <a:endParaRPr lang="en-US" sz="5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F50E7-2D39-416C-93BC-4C8F787DF83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39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806174"/>
            <a:ext cx="12191999" cy="1400530"/>
          </a:xfrm>
        </p:spPr>
        <p:txBody>
          <a:bodyPr/>
          <a:lstStyle/>
          <a:p>
            <a:pPr algn="ctr"/>
            <a:r>
              <a:rPr lang="en-US" sz="5400" dirty="0" smtClean="0"/>
              <a:t>BIC(</a:t>
            </a:r>
            <a:r>
              <a:rPr lang="en-US" sz="5400" dirty="0" err="1" smtClean="0"/>
              <a:t>Bayesion</a:t>
            </a:r>
            <a:r>
              <a:rPr lang="en-US" sz="5400" dirty="0" smtClean="0"/>
              <a:t> Information Criteria)</a:t>
            </a:r>
            <a:endParaRPr lang="en-US" sz="5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F50E7-2D39-416C-93BC-4C8F787DF83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91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000" dirty="0" smtClean="0"/>
              <a:t>Examples</a:t>
            </a:r>
            <a:endParaRPr lang="en-US" sz="50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38" r="8970"/>
          <a:stretch/>
        </p:blipFill>
        <p:spPr>
          <a:xfrm>
            <a:off x="6822474" y="3125465"/>
            <a:ext cx="3993340" cy="1563785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579"/>
          <a:stretch/>
        </p:blipFill>
        <p:spPr>
          <a:xfrm>
            <a:off x="6822474" y="1234440"/>
            <a:ext cx="3993340" cy="175704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46111" y="3698196"/>
            <a:ext cx="575670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/>
              <a:t>Predicting </a:t>
            </a:r>
            <a:r>
              <a:rPr lang="en-US" sz="2200" dirty="0"/>
              <a:t>how frequency of earthquake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46111" y="1897520"/>
            <a:ext cx="474521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/>
              <a:t>Forecasting </a:t>
            </a:r>
            <a:r>
              <a:rPr lang="en-US" sz="2200" dirty="0"/>
              <a:t>how disease process 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89"/>
          <a:stretch/>
        </p:blipFill>
        <p:spPr>
          <a:xfrm>
            <a:off x="6822474" y="4982407"/>
            <a:ext cx="3993340" cy="145672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46111" y="5283922"/>
            <a:ext cx="575670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Predicting </a:t>
            </a:r>
            <a:r>
              <a:rPr lang="en-US" sz="2200" dirty="0"/>
              <a:t>consumer electricity energy demand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F50E7-2D39-416C-93BC-4C8F787DF838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1253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Check values of AIC and BIC</a:t>
            </a:r>
            <a:endParaRPr lang="en-US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 rotWithShape="1">
          <a:blip r:embed="rId2"/>
          <a:srcRect l="17179" t="45812" r="47692" b="22735"/>
          <a:stretch/>
        </p:blipFill>
        <p:spPr bwMode="auto">
          <a:xfrm>
            <a:off x="3279092" y="1627478"/>
            <a:ext cx="5755180" cy="276164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752791" y="4740415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en-US" sz="2000" b="1" dirty="0"/>
          </a:p>
          <a:p>
            <a:r>
              <a:rPr lang="en-US" sz="2000" b="1" dirty="0" smtClean="0"/>
              <a:t>The </a:t>
            </a:r>
            <a:r>
              <a:rPr lang="en-US" sz="2000" b="1" dirty="0"/>
              <a:t>loop to find p and q in range</a:t>
            </a:r>
            <a:r>
              <a:rPr lang="th-TH" sz="2000" b="1" dirty="0"/>
              <a:t>(</a:t>
            </a:r>
            <a:r>
              <a:rPr lang="en-US" sz="2000" b="1" dirty="0"/>
              <a:t>0 </a:t>
            </a:r>
            <a:r>
              <a:rPr lang="th-TH" sz="2000" b="1" dirty="0"/>
              <a:t>– </a:t>
            </a:r>
            <a:r>
              <a:rPr lang="en-US" sz="2000" b="1" dirty="0"/>
              <a:t>9</a:t>
            </a:r>
            <a:r>
              <a:rPr lang="th-TH" sz="2000" b="1" dirty="0"/>
              <a:t>) </a:t>
            </a:r>
            <a:r>
              <a:rPr lang="en-US" sz="2000" b="1" dirty="0"/>
              <a:t>the loop will continuously change value of p and q and will be</a:t>
            </a:r>
            <a:r>
              <a:rPr lang="th-TH" sz="2000" b="1" dirty="0"/>
              <a:t> </a:t>
            </a:r>
            <a:r>
              <a:rPr lang="en-US" sz="2000" b="1" dirty="0"/>
              <a:t>record in the </a:t>
            </a:r>
            <a:r>
              <a:rPr lang="th-TH" sz="2000" b="1" dirty="0"/>
              <a:t>“</a:t>
            </a:r>
            <a:r>
              <a:rPr lang="en-US" sz="2000" b="1" dirty="0" err="1"/>
              <a:t>order_aic_bic</a:t>
            </a:r>
            <a:r>
              <a:rPr lang="th-TH" sz="2000" b="1" dirty="0" smtClean="0"/>
              <a:t>”</a:t>
            </a:r>
            <a:endParaRPr lang="en-US" sz="2000" dirty="0"/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F50E7-2D39-416C-93BC-4C8F787DF83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018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Check and choose values of AIC and BIC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pPr marL="457200" lvl="1" indent="0" algn="ctr">
              <a:buNone/>
            </a:pPr>
            <a:r>
              <a:rPr lang="en-US" b="1" dirty="0"/>
              <a:t>(Make it do </a:t>
            </a:r>
            <a:r>
              <a:rPr lang="en-US" b="1" dirty="0" err="1"/>
              <a:t>DataFrame</a:t>
            </a:r>
            <a:r>
              <a:rPr lang="en-US" b="1" dirty="0"/>
              <a:t> for easy to use)</a:t>
            </a:r>
            <a:endParaRPr lang="en-US" dirty="0"/>
          </a:p>
          <a:p>
            <a:pPr marL="457200" lvl="1" indent="0" algn="ctr">
              <a:buNone/>
            </a:pPr>
            <a:endParaRPr lang="en-US" dirty="0"/>
          </a:p>
        </p:txBody>
      </p:sp>
      <p:pic>
        <p:nvPicPr>
          <p:cNvPr id="6" name="Picture 5"/>
          <p:cNvPicPr/>
          <p:nvPr/>
        </p:nvPicPr>
        <p:blipFill rotWithShape="1">
          <a:blip r:embed="rId2"/>
          <a:srcRect l="16667" t="38063" r="41667" b="53960"/>
          <a:stretch/>
        </p:blipFill>
        <p:spPr bwMode="auto">
          <a:xfrm>
            <a:off x="1655065" y="1771740"/>
            <a:ext cx="8074152" cy="88916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6"/>
          <p:cNvPicPr/>
          <p:nvPr/>
        </p:nvPicPr>
        <p:blipFill rotWithShape="1">
          <a:blip r:embed="rId3"/>
          <a:srcRect l="16539" t="35100" r="56410" b="35498"/>
          <a:stretch/>
        </p:blipFill>
        <p:spPr bwMode="auto">
          <a:xfrm>
            <a:off x="1167320" y="3487800"/>
            <a:ext cx="3715576" cy="24558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Picture 8"/>
          <p:cNvPicPr/>
          <p:nvPr/>
        </p:nvPicPr>
        <p:blipFill rotWithShape="1">
          <a:blip r:embed="rId4"/>
          <a:srcRect l="16539" t="33276" r="56025" b="38917"/>
          <a:stretch/>
        </p:blipFill>
        <p:spPr bwMode="auto">
          <a:xfrm>
            <a:off x="6861047" y="3470536"/>
            <a:ext cx="4203789" cy="24558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46111" y="5943600"/>
            <a:ext cx="49311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Sort values of AIC values from smallest to largest</a:t>
            </a:r>
            <a:endParaRPr lang="en-US" sz="1600" dirty="0"/>
          </a:p>
        </p:txBody>
      </p:sp>
      <p:sp>
        <p:nvSpPr>
          <p:cNvPr id="10" name="TextBox 9"/>
          <p:cNvSpPr txBox="1"/>
          <p:nvPr/>
        </p:nvSpPr>
        <p:spPr>
          <a:xfrm>
            <a:off x="6514193" y="5943600"/>
            <a:ext cx="48974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Sort values of BIC values from smallest to largest</a:t>
            </a:r>
            <a:endParaRPr lang="en-US" sz="16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F50E7-2D39-416C-93BC-4C8F787DF838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538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 model and Predict values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After we know what model is the best so we will use it to train the data.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 rotWithShape="1">
          <a:blip r:embed="rId2"/>
          <a:srcRect l="16794" t="51282" r="41667" b="26154"/>
          <a:stretch/>
        </p:blipFill>
        <p:spPr bwMode="auto">
          <a:xfrm>
            <a:off x="3556646" y="3040380"/>
            <a:ext cx="4855833" cy="167792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538473" y="5114019"/>
            <a:ext cx="8892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We fit the model </a:t>
            </a:r>
            <a:r>
              <a:rPr lang="en-US" b="1" dirty="0"/>
              <a:t>and forecast future steps</a:t>
            </a:r>
            <a:r>
              <a:rPr lang="th-TH" b="1" dirty="0"/>
              <a:t>=</a:t>
            </a:r>
            <a:r>
              <a:rPr lang="en-US" b="1" dirty="0"/>
              <a:t>365 means predicts next 365 values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F50E7-2D39-416C-93BC-4C8F787DF838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04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Revert Value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b="1" dirty="0" smtClean="0"/>
          </a:p>
          <a:p>
            <a:endParaRPr lang="en-US" b="1" dirty="0"/>
          </a:p>
          <a:p>
            <a:endParaRPr lang="en-US" b="1" dirty="0" smtClean="0"/>
          </a:p>
          <a:p>
            <a:endParaRPr lang="en-US" b="1" dirty="0"/>
          </a:p>
          <a:p>
            <a:pPr marL="0" indent="0">
              <a:buNone/>
            </a:pPr>
            <a:r>
              <a:rPr lang="en-US" b="1" dirty="0" smtClean="0"/>
              <a:t>we </a:t>
            </a:r>
            <a:r>
              <a:rPr lang="en-US" b="1" dirty="0"/>
              <a:t>will use </a:t>
            </a:r>
            <a:r>
              <a:rPr lang="en-US" b="1" dirty="0" err="1"/>
              <a:t>cumsum</a:t>
            </a:r>
            <a:r>
              <a:rPr lang="en-US" b="1" dirty="0"/>
              <a:t> command to revert data back before differencing </a:t>
            </a:r>
            <a:r>
              <a:rPr lang="en-US" b="1" dirty="0" smtClean="0"/>
              <a:t>values the values that </a:t>
            </a:r>
            <a:r>
              <a:rPr lang="en-US" b="1" dirty="0"/>
              <a:t>we predicted will return as well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 algn="ctr"/>
            <a:endParaRPr lang="en-US" dirty="0"/>
          </a:p>
        </p:txBody>
      </p:sp>
      <p:pic>
        <p:nvPicPr>
          <p:cNvPr id="4" name="Picture 3"/>
          <p:cNvPicPr/>
          <p:nvPr/>
        </p:nvPicPr>
        <p:blipFill rotWithShape="1">
          <a:blip r:embed="rId2"/>
          <a:srcRect l="16410" t="31909" r="50128" b="57379"/>
          <a:stretch/>
        </p:blipFill>
        <p:spPr bwMode="auto">
          <a:xfrm>
            <a:off x="2970542" y="2052918"/>
            <a:ext cx="5212080" cy="126447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F50E7-2D39-416C-93BC-4C8F787DF838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006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593" y="1598433"/>
            <a:ext cx="3048776" cy="209274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9947" y="1598432"/>
            <a:ext cx="2944133" cy="202091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976923" y="3882628"/>
            <a:ext cx="13420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(CA Data)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786067" y="3882628"/>
            <a:ext cx="122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(TX Data)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3164" y="3975872"/>
            <a:ext cx="3048778" cy="209274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923974" y="6240476"/>
            <a:ext cx="125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(WI Data)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F50E7-2D39-416C-93BC-4C8F787DF838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410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Check Error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1722" y="3795772"/>
            <a:ext cx="5164568" cy="2261742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5467" y="1350139"/>
            <a:ext cx="5164568" cy="226174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10" y="1350139"/>
            <a:ext cx="5178617" cy="226789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62441" y="3795771"/>
            <a:ext cx="32191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CA Data</a:t>
            </a:r>
          </a:p>
          <a:p>
            <a:pPr algn="ctr"/>
            <a:r>
              <a:rPr lang="en-US" dirty="0" smtClean="0"/>
              <a:t>(Error=1449.6321507882883)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747570" y="3795771"/>
            <a:ext cx="30909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TX Data</a:t>
            </a:r>
          </a:p>
          <a:p>
            <a:pPr algn="ctr"/>
            <a:r>
              <a:rPr lang="en-US" dirty="0" smtClean="0"/>
              <a:t>(Error=988.7215962144859)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354431" y="6235252"/>
            <a:ext cx="32191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WI Data</a:t>
            </a:r>
          </a:p>
          <a:p>
            <a:pPr algn="ctr"/>
            <a:r>
              <a:rPr lang="en-US" dirty="0" smtClean="0"/>
              <a:t>(Error=1741.7002631936487)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F50E7-2D39-416C-93BC-4C8F787DF838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864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7252" y="1151805"/>
            <a:ext cx="8825657" cy="1915647"/>
          </a:xfrm>
        </p:spPr>
        <p:txBody>
          <a:bodyPr/>
          <a:lstStyle/>
          <a:p>
            <a:pPr algn="ctr"/>
            <a:r>
              <a:rPr lang="en-US" sz="9600" dirty="0" smtClean="0"/>
              <a:t>Thank You</a:t>
            </a:r>
            <a:endParaRPr lang="en-US" sz="96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F50E7-2D39-416C-93BC-4C8F787DF838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236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Preparing Data</a:t>
            </a:r>
            <a:endParaRPr lang="en-US" dirty="0"/>
          </a:p>
        </p:txBody>
      </p:sp>
      <p:pic>
        <p:nvPicPr>
          <p:cNvPr id="5" name="Content Placeholder 4"/>
          <p:cNvPicPr>
            <a:picLocks noGrp="1"/>
          </p:cNvPicPr>
          <p:nvPr>
            <p:ph idx="1"/>
          </p:nvPr>
        </p:nvPicPr>
        <p:blipFill rotWithShape="1">
          <a:blip r:embed="rId2"/>
          <a:srcRect l="16667" t="48091" r="9744" b="23191"/>
          <a:stretch/>
        </p:blipFill>
        <p:spPr bwMode="auto">
          <a:xfrm>
            <a:off x="1414209" y="1961495"/>
            <a:ext cx="8947150" cy="19640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3507447" y="4033774"/>
            <a:ext cx="3682049" cy="88569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000" dirty="0" smtClean="0"/>
              <a:t>(Raw data)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F50E7-2D39-416C-93BC-4C8F787DF83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075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Preparing Data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129588" y="4984750"/>
            <a:ext cx="34756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(Raw </a:t>
            </a:r>
            <a:r>
              <a:rPr lang="en-US" dirty="0" smtClean="0"/>
              <a:t>data of[ </a:t>
            </a:r>
            <a:r>
              <a:rPr lang="en-US" dirty="0" err="1" smtClean="0"/>
              <a:t>state_id</a:t>
            </a:r>
            <a:r>
              <a:rPr lang="en-US" dirty="0" smtClean="0"/>
              <a:t> = CA])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403" y="1853248"/>
            <a:ext cx="10566000" cy="3007726"/>
          </a:xfrm>
        </p:spPr>
      </p:pic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F50E7-2D39-416C-93BC-4C8F787DF83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904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Preparing Data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189700" y="4984750"/>
            <a:ext cx="33554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(Raw </a:t>
            </a:r>
            <a:r>
              <a:rPr lang="en-US" dirty="0" smtClean="0"/>
              <a:t>data of[ </a:t>
            </a:r>
            <a:r>
              <a:rPr lang="en-US" dirty="0" err="1" smtClean="0"/>
              <a:t>state_id</a:t>
            </a:r>
            <a:r>
              <a:rPr lang="en-US" dirty="0" smtClean="0"/>
              <a:t> = TX])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072" y="2222711"/>
            <a:ext cx="11182662" cy="2762039"/>
          </a:xfrm>
        </p:spPr>
      </p:pic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F50E7-2D39-416C-93BC-4C8F787DF83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8378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Preparing Data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172067" y="4984750"/>
            <a:ext cx="33906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(Raw </a:t>
            </a:r>
            <a:r>
              <a:rPr lang="en-US" dirty="0" smtClean="0"/>
              <a:t>data of[ </a:t>
            </a:r>
            <a:r>
              <a:rPr lang="en-US" dirty="0" err="1" smtClean="0"/>
              <a:t>state_id</a:t>
            </a:r>
            <a:r>
              <a:rPr lang="en-US" dirty="0" smtClean="0"/>
              <a:t> = WI])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372" y="2248525"/>
            <a:ext cx="10718061" cy="2736225"/>
          </a:xfrm>
        </p:spPr>
      </p:pic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F50E7-2D39-416C-93BC-4C8F787DF83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728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Preparing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1" y="1433158"/>
            <a:ext cx="11180129" cy="4195481"/>
          </a:xfrm>
        </p:spPr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After we separate data next we will combine the quantity of all of item to see the sales </a:t>
            </a:r>
            <a:r>
              <a:rPr lang="en-US" dirty="0"/>
              <a:t>a</a:t>
            </a:r>
            <a:r>
              <a:rPr lang="en-US" dirty="0" smtClean="0"/>
              <a:t>nd we will drop the columns that we don’t use and transpose data to make it same row at the ‘dates’ in the ‘calendar.csv’ 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554" y="3201714"/>
            <a:ext cx="10470185" cy="1979901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F50E7-2D39-416C-93BC-4C8F787DF83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513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Preparing Data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1660" y="1556480"/>
            <a:ext cx="1323975" cy="37433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2883007" y="5517869"/>
            <a:ext cx="5461279" cy="88569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000" dirty="0" smtClean="0"/>
              <a:t>(Raw Data separate only CA)</a:t>
            </a:r>
            <a:endParaRPr lang="en-US" sz="2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F50E7-2D39-416C-93BC-4C8F787DF83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565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43708</TotalTime>
  <Words>726</Words>
  <Application>Microsoft Office PowerPoint</Application>
  <PresentationFormat>Widescreen</PresentationFormat>
  <Paragraphs>215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6" baseType="lpstr">
      <vt:lpstr>Adobe Fan Heiti Std B</vt:lpstr>
      <vt:lpstr>Angsana New</vt:lpstr>
      <vt:lpstr>Arial</vt:lpstr>
      <vt:lpstr>Calibri</vt:lpstr>
      <vt:lpstr>Cambria Math</vt:lpstr>
      <vt:lpstr>Century Gothic</vt:lpstr>
      <vt:lpstr>Cordia New</vt:lpstr>
      <vt:lpstr>Times New Roman</vt:lpstr>
      <vt:lpstr>Wingdings 3</vt:lpstr>
      <vt:lpstr>Ion</vt:lpstr>
      <vt:lpstr>Project: A study of time series process for estimating the product selling</vt:lpstr>
      <vt:lpstr>Objectives</vt:lpstr>
      <vt:lpstr>Examples</vt:lpstr>
      <vt:lpstr>Preparing Data</vt:lpstr>
      <vt:lpstr>Preparing Data</vt:lpstr>
      <vt:lpstr>Preparing Data</vt:lpstr>
      <vt:lpstr>Preparing Data</vt:lpstr>
      <vt:lpstr>Preparing Data</vt:lpstr>
      <vt:lpstr>Preparing Data</vt:lpstr>
      <vt:lpstr>Preparing Data</vt:lpstr>
      <vt:lpstr>Preparing Data</vt:lpstr>
      <vt:lpstr>Preparing Data</vt:lpstr>
      <vt:lpstr>AR(Auto Regressive) Model</vt:lpstr>
      <vt:lpstr>PowerPoint Presentation</vt:lpstr>
      <vt:lpstr>MA(Moving Average) Model</vt:lpstr>
      <vt:lpstr>PowerPoint Presentation</vt:lpstr>
      <vt:lpstr>ARMA(Auto regressive Moving Average) Model</vt:lpstr>
      <vt:lpstr>ARIMA(Auto Regressive Integrate Moving Average) Model</vt:lpstr>
      <vt:lpstr>ARIMA(ARIMA(Auto Regressive Integrated Moving Average) Model</vt:lpstr>
      <vt:lpstr>Stationary</vt:lpstr>
      <vt:lpstr>Check stationary with ADF(Augmented Dickey–Fuller)</vt:lpstr>
      <vt:lpstr>Make it stationary</vt:lpstr>
      <vt:lpstr>Check P-value again!</vt:lpstr>
      <vt:lpstr>How to choose model?</vt:lpstr>
      <vt:lpstr>ACF and PACF</vt:lpstr>
      <vt:lpstr>How to choose order(p,q)</vt:lpstr>
      <vt:lpstr>Information Criteria</vt:lpstr>
      <vt:lpstr>AIC(Akaike Information Criteria)</vt:lpstr>
      <vt:lpstr>BIC(Bayesion Information Criteria)</vt:lpstr>
      <vt:lpstr>Check values of AIC and BIC</vt:lpstr>
      <vt:lpstr>Check and choose values of AIC and BIC</vt:lpstr>
      <vt:lpstr>Train model and Predict values</vt:lpstr>
      <vt:lpstr>Revert Value</vt:lpstr>
      <vt:lpstr>Graph</vt:lpstr>
      <vt:lpstr>Check Error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Time Series</dc:title>
  <dc:creator>Windows User</dc:creator>
  <cp:lastModifiedBy>Windows User</cp:lastModifiedBy>
  <cp:revision>75</cp:revision>
  <dcterms:created xsi:type="dcterms:W3CDTF">2021-03-09T18:39:47Z</dcterms:created>
  <dcterms:modified xsi:type="dcterms:W3CDTF">2021-05-18T18:37:34Z</dcterms:modified>
</cp:coreProperties>
</file>